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49"/>
  </p:notesMasterIdLst>
  <p:sldIdLst>
    <p:sldId id="256" r:id="rId2"/>
    <p:sldId id="291" r:id="rId3"/>
    <p:sldId id="296" r:id="rId4"/>
    <p:sldId id="298" r:id="rId5"/>
    <p:sldId id="292" r:id="rId6"/>
    <p:sldId id="293" r:id="rId7"/>
    <p:sldId id="300" r:id="rId8"/>
    <p:sldId id="341" r:id="rId9"/>
    <p:sldId id="299" r:id="rId10"/>
    <p:sldId id="301" r:id="rId11"/>
    <p:sldId id="302" r:id="rId12"/>
    <p:sldId id="332" r:id="rId13"/>
    <p:sldId id="333" r:id="rId14"/>
    <p:sldId id="334" r:id="rId15"/>
    <p:sldId id="338" r:id="rId16"/>
    <p:sldId id="335" r:id="rId17"/>
    <p:sldId id="336" r:id="rId18"/>
    <p:sldId id="337" r:id="rId19"/>
    <p:sldId id="295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7" r:id="rId32"/>
    <p:sldId id="314" r:id="rId33"/>
    <p:sldId id="315" r:id="rId34"/>
    <p:sldId id="316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7" r:id="rId44"/>
    <p:sldId id="328" r:id="rId45"/>
    <p:sldId id="329" r:id="rId46"/>
    <p:sldId id="339" r:id="rId47"/>
    <p:sldId id="340" r:id="rId48"/>
  </p:sldIdLst>
  <p:sldSz cx="9144000" cy="5143500" type="screen16x9"/>
  <p:notesSz cx="6858000" cy="9144000"/>
  <p:embeddedFontLst>
    <p:embeddedFont>
      <p:font typeface="Arial Black" pitchFamily="34" charset="0"/>
      <p:bold r:id="rId50"/>
    </p:embeddedFont>
    <p:embeddedFont>
      <p:font typeface="Mali SemiBold" charset="-34"/>
      <p:regular r:id="rId51"/>
      <p:bold r:id="rId52"/>
      <p:italic r:id="rId53"/>
      <p:boldItalic r:id="rId54"/>
    </p:embeddedFont>
    <p:embeddedFont>
      <p:font typeface="Calibri" pitchFamily="34" charset="0"/>
      <p:regular r:id="rId55"/>
      <p:bold r:id="rId56"/>
      <p:italic r:id="rId57"/>
      <p:boldItalic r:id="rId58"/>
    </p:embeddedFont>
    <p:embeddedFont>
      <p:font typeface="Nunito" charset="0"/>
      <p:regular r:id="rId59"/>
      <p:bold r:id="rId60"/>
      <p:italic r:id="rId61"/>
      <p:boldItalic r:id="rId62"/>
    </p:embeddedFont>
    <p:embeddedFont>
      <p:font typeface="Nunito Light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00"/>
    <a:srgbClr val="F1750F"/>
    <a:srgbClr val="3E73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C3208F0-AD8F-4053-A8EF-DEC011EDB4A5}">
  <a:tblStyle styleId="{0C3208F0-AD8F-4053-A8EF-DEC011EDB4A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9160D98-0977-4DE6-BF6C-5D77E9B9BDF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2" autoAdjust="0"/>
    <p:restoredTop sz="94660"/>
  </p:normalViewPr>
  <p:slideViewPr>
    <p:cSldViewPr>
      <p:cViewPr varScale="1">
        <p:scale>
          <a:sx n="144" d="100"/>
          <a:sy n="144" d="100"/>
        </p:scale>
        <p:origin x="-85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font" Target="fonts/font14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5" name="Google Shape;76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53440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039752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055839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1575132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894717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04626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045092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79e8ef7b3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79e8ef7b39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79e8ef7b3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79e8ef7b39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79e8ef7b3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79e8ef7b39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707c566b48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707c566b48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829000" y="772625"/>
            <a:ext cx="7146900" cy="115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3409171" y="2429676"/>
            <a:ext cx="5318543" cy="7882145"/>
            <a:chOff x="3485371" y="1424851"/>
            <a:chExt cx="5318543" cy="7882145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3485371" y="1958251"/>
              <a:ext cx="468816" cy="7120145"/>
              <a:chOff x="1447800" y="152400"/>
              <a:chExt cx="318597" cy="4838699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4" name="Google Shape;1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" name="Google Shape;15;p2"/>
            <p:cNvGrpSpPr/>
            <p:nvPr/>
          </p:nvGrpSpPr>
          <p:grpSpPr>
            <a:xfrm>
              <a:off x="3808592" y="1577251"/>
              <a:ext cx="468816" cy="7120145"/>
              <a:chOff x="1600200" y="152400"/>
              <a:chExt cx="318597" cy="4838699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7" name="Google Shape;1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oogle Shape;18;p2"/>
            <p:cNvGrpSpPr/>
            <p:nvPr/>
          </p:nvGrpSpPr>
          <p:grpSpPr>
            <a:xfrm>
              <a:off x="4131812" y="2186851"/>
              <a:ext cx="468816" cy="7120145"/>
              <a:chOff x="533400" y="152400"/>
              <a:chExt cx="318597" cy="4838699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0" name="Google Shape;2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1;p2"/>
            <p:cNvGrpSpPr/>
            <p:nvPr/>
          </p:nvGrpSpPr>
          <p:grpSpPr>
            <a:xfrm>
              <a:off x="4455033" y="1729651"/>
              <a:ext cx="468816" cy="7120145"/>
              <a:chOff x="685800" y="152400"/>
              <a:chExt cx="318597" cy="4838699"/>
            </a:xfrm>
          </p:grpSpPr>
          <p:sp>
            <p:nvSpPr>
              <p:cNvPr id="22" name="Google Shape;22;p2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" name="Google Shape;2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4" name="Google Shape;24;p2"/>
            <p:cNvGrpSpPr/>
            <p:nvPr/>
          </p:nvGrpSpPr>
          <p:grpSpPr>
            <a:xfrm>
              <a:off x="4778254" y="1424851"/>
              <a:ext cx="468816" cy="7120145"/>
              <a:chOff x="838200" y="152400"/>
              <a:chExt cx="318597" cy="4838699"/>
            </a:xfrm>
          </p:grpSpPr>
          <p:sp>
            <p:nvSpPr>
              <p:cNvPr id="25" name="Google Shape;25;p2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6" name="Google Shape;26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" name="Google Shape;27;p2"/>
            <p:cNvGrpSpPr/>
            <p:nvPr/>
          </p:nvGrpSpPr>
          <p:grpSpPr>
            <a:xfrm>
              <a:off x="5101474" y="1882051"/>
              <a:ext cx="468816" cy="7120145"/>
              <a:chOff x="990600" y="152400"/>
              <a:chExt cx="318597" cy="4838699"/>
            </a:xfrm>
          </p:grpSpPr>
          <p:sp>
            <p:nvSpPr>
              <p:cNvPr id="28" name="Google Shape;28;p2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9" name="Google Shape;2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oogle Shape;30;p2"/>
            <p:cNvGrpSpPr/>
            <p:nvPr/>
          </p:nvGrpSpPr>
          <p:grpSpPr>
            <a:xfrm>
              <a:off x="5424695" y="1729651"/>
              <a:ext cx="468816" cy="7120145"/>
              <a:chOff x="3663063" y="152400"/>
              <a:chExt cx="318597" cy="4838699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2" name="Google Shape;32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Google Shape;33;p2"/>
            <p:cNvGrpSpPr/>
            <p:nvPr/>
          </p:nvGrpSpPr>
          <p:grpSpPr>
            <a:xfrm>
              <a:off x="5747916" y="2034451"/>
              <a:ext cx="468816" cy="7120145"/>
              <a:chOff x="1295400" y="152400"/>
              <a:chExt cx="318597" cy="4838699"/>
            </a:xfrm>
          </p:grpSpPr>
          <p:sp>
            <p:nvSpPr>
              <p:cNvPr id="34" name="Google Shape;34;p2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5" name="Google Shape;35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Google Shape;36;p2"/>
            <p:cNvGrpSpPr/>
            <p:nvPr/>
          </p:nvGrpSpPr>
          <p:grpSpPr>
            <a:xfrm>
              <a:off x="6072553" y="1958251"/>
              <a:ext cx="468816" cy="7120145"/>
              <a:chOff x="1447800" y="152400"/>
              <a:chExt cx="318597" cy="4838699"/>
            </a:xfrm>
          </p:grpSpPr>
          <p:sp>
            <p:nvSpPr>
              <p:cNvPr id="37" name="Google Shape;37;p2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38" name="Google Shape;38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9" name="Google Shape;39;p2"/>
            <p:cNvGrpSpPr/>
            <p:nvPr/>
          </p:nvGrpSpPr>
          <p:grpSpPr>
            <a:xfrm>
              <a:off x="6395774" y="1653451"/>
              <a:ext cx="468816" cy="7120145"/>
              <a:chOff x="1600200" y="152400"/>
              <a:chExt cx="318597" cy="4838699"/>
            </a:xfrm>
          </p:grpSpPr>
          <p:sp>
            <p:nvSpPr>
              <p:cNvPr id="40" name="Google Shape;40;p2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" name="Google Shape;41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" name="Google Shape;42;p2"/>
            <p:cNvGrpSpPr/>
            <p:nvPr/>
          </p:nvGrpSpPr>
          <p:grpSpPr>
            <a:xfrm>
              <a:off x="6718994" y="1424851"/>
              <a:ext cx="468816" cy="7120145"/>
              <a:chOff x="533400" y="152400"/>
              <a:chExt cx="318597" cy="4838699"/>
            </a:xfrm>
          </p:grpSpPr>
          <p:sp>
            <p:nvSpPr>
              <p:cNvPr id="43" name="Google Shape;43;p2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" name="Google Shape;4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5" name="Google Shape;45;p2"/>
            <p:cNvGrpSpPr/>
            <p:nvPr/>
          </p:nvGrpSpPr>
          <p:grpSpPr>
            <a:xfrm>
              <a:off x="7042215" y="1501051"/>
              <a:ext cx="468816" cy="7120145"/>
              <a:chOff x="685800" y="152400"/>
              <a:chExt cx="318597" cy="4838699"/>
            </a:xfrm>
          </p:grpSpPr>
          <p:sp>
            <p:nvSpPr>
              <p:cNvPr id="46" name="Google Shape;46;p2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7" name="Google Shape;4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8" name="Google Shape;48;p2"/>
            <p:cNvGrpSpPr/>
            <p:nvPr/>
          </p:nvGrpSpPr>
          <p:grpSpPr>
            <a:xfrm>
              <a:off x="7365436" y="1882051"/>
              <a:ext cx="468816" cy="7120145"/>
              <a:chOff x="838200" y="152400"/>
              <a:chExt cx="318597" cy="4838699"/>
            </a:xfrm>
          </p:grpSpPr>
          <p:sp>
            <p:nvSpPr>
              <p:cNvPr id="49" name="Google Shape;49;p2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0" name="Google Shape;5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1" name="Google Shape;51;p2"/>
            <p:cNvGrpSpPr/>
            <p:nvPr/>
          </p:nvGrpSpPr>
          <p:grpSpPr>
            <a:xfrm>
              <a:off x="7688656" y="1424851"/>
              <a:ext cx="468816" cy="7120145"/>
              <a:chOff x="990600" y="152400"/>
              <a:chExt cx="318597" cy="4838699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3" name="Google Shape;5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4" name="Google Shape;54;p2"/>
            <p:cNvGrpSpPr/>
            <p:nvPr/>
          </p:nvGrpSpPr>
          <p:grpSpPr>
            <a:xfrm>
              <a:off x="8011877" y="2186851"/>
              <a:ext cx="468816" cy="7120145"/>
              <a:chOff x="3663063" y="152400"/>
              <a:chExt cx="318597" cy="4838699"/>
            </a:xfrm>
          </p:grpSpPr>
          <p:sp>
            <p:nvSpPr>
              <p:cNvPr id="55" name="Google Shape;55;p2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6" name="Google Shape;56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7" name="Google Shape;57;p2"/>
            <p:cNvGrpSpPr/>
            <p:nvPr/>
          </p:nvGrpSpPr>
          <p:grpSpPr>
            <a:xfrm>
              <a:off x="8335098" y="1805851"/>
              <a:ext cx="468816" cy="7120145"/>
              <a:chOff x="1295400" y="152400"/>
              <a:chExt cx="318597" cy="4838699"/>
            </a:xfrm>
          </p:grpSpPr>
          <p:sp>
            <p:nvSpPr>
              <p:cNvPr id="58" name="Google Shape;58;p2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" name="Google Shape;5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5" name="Google Shape;545;p9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  <p:grpSp>
        <p:nvGrpSpPr>
          <p:cNvPr id="546" name="Google Shape;546;p9"/>
          <p:cNvGrpSpPr/>
          <p:nvPr/>
        </p:nvGrpSpPr>
        <p:grpSpPr>
          <a:xfrm>
            <a:off x="8004404" y="417297"/>
            <a:ext cx="3529549" cy="4525764"/>
            <a:chOff x="8004404" y="372498"/>
            <a:chExt cx="3529549" cy="4525764"/>
          </a:xfrm>
        </p:grpSpPr>
        <p:grpSp>
          <p:nvGrpSpPr>
            <p:cNvPr id="547" name="Google Shape;547;p9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548" name="Google Shape;548;p9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549" name="Google Shape;549;p9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50" name="Google Shape;550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51" name="Google Shape;551;p9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552" name="Google Shape;552;p9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53" name="Google Shape;553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54" name="Google Shape;554;p9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555" name="Google Shape;555;p9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56" name="Google Shape;556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57" name="Google Shape;557;p9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558" name="Google Shape;558;p9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59" name="Google Shape;559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60" name="Google Shape;560;p9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561" name="Google Shape;561;p9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62" name="Google Shape;562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63" name="Google Shape;563;p9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564" name="Google Shape;564;p9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65" name="Google Shape;565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66" name="Google Shape;566;p9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567" name="Google Shape;567;p9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68" name="Google Shape;568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69" name="Google Shape;569;p9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570" name="Google Shape;570;p9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71" name="Google Shape;571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72" name="Google Shape;572;p9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573" name="Google Shape;573;p9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74" name="Google Shape;574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75" name="Google Shape;575;p9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576" name="Google Shape;576;p9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77" name="Google Shape;577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78" name="Google Shape;578;p9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579" name="Google Shape;579;p9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0" name="Google Shape;580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1" name="Google Shape;581;p9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582" name="Google Shape;582;p9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3" name="Google Shape;583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4" name="Google Shape;584;p9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585" name="Google Shape;585;p9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6" name="Google Shape;586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87" name="Google Shape;587;p9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588" name="Google Shape;588;p9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589" name="Google Shape;589;p9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590" name="Google Shape;590;p9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591" name="Google Shape;591;p9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2" name="Google Shape;592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93" name="Google Shape;593;p9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594" name="Google Shape;594;p9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5" name="Google Shape;595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96" name="Google Shape;596;p9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597" name="Google Shape;597;p9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598" name="Google Shape;598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99" name="Google Shape;599;p9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600" name="Google Shape;600;p9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01" name="Google Shape;601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02" name="Google Shape;602;p9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603" name="Google Shape;603;p9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04" name="Google Shape;604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05" name="Google Shape;605;p9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606" name="Google Shape;606;p9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07" name="Google Shape;607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08" name="Google Shape;608;p9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609" name="Google Shape;609;p9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10" name="Google Shape;610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11" name="Google Shape;611;p9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612" name="Google Shape;612;p9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13" name="Google Shape;613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14" name="Google Shape;614;p9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615" name="Google Shape;615;p9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16" name="Google Shape;616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17" name="Google Shape;617;p9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618" name="Google Shape;618;p9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19" name="Google Shape;619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0" name="Google Shape;620;p9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621" name="Google Shape;621;p9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22" name="Google Shape;622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3" name="Google Shape;623;p9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624" name="Google Shape;624;p9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25" name="Google Shape;625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6" name="Google Shape;626;p9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627" name="Google Shape;627;p9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28" name="Google Shape;628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29" name="Google Shape;629;p9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630" name="Google Shape;630;p9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1" name="Google Shape;631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32" name="Google Shape;632;p9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633" name="Google Shape;633;p9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634" name="Google Shape;634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635" name="Google Shape;635;p9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no pencils">
  <p:cSld name="BLANK_1"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2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/>
          <p:nvPr/>
        </p:nvSpPr>
        <p:spPr>
          <a:xfrm rot="197195">
            <a:off x="572737" y="994041"/>
            <a:ext cx="2440148" cy="137295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5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✘"/>
              <a:defRPr/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167" name="Google Shape;167;p5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  <p:grpSp>
        <p:nvGrpSpPr>
          <p:cNvPr id="2" name="Google Shape;168;p5"/>
          <p:cNvGrpSpPr/>
          <p:nvPr/>
        </p:nvGrpSpPr>
        <p:grpSpPr>
          <a:xfrm>
            <a:off x="8004404" y="417297"/>
            <a:ext cx="3529549" cy="4525764"/>
            <a:chOff x="8004404" y="372498"/>
            <a:chExt cx="3529549" cy="4525764"/>
          </a:xfrm>
        </p:grpSpPr>
        <p:grpSp>
          <p:nvGrpSpPr>
            <p:cNvPr id="3" name="Google Shape;169;p5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4" name="Google Shape;170;p5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171" name="Google Shape;171;p5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72" name="Google Shape;172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5" name="Google Shape;173;p5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174" name="Google Shape;174;p5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75" name="Google Shape;175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6" name="Google Shape;176;p5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177" name="Google Shape;177;p5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78" name="Google Shape;178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7" name="Google Shape;179;p5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180" name="Google Shape;180;p5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81" name="Google Shape;181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8" name="Google Shape;182;p5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183" name="Google Shape;183;p5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84" name="Google Shape;184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9" name="Google Shape;185;p5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186" name="Google Shape;186;p5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87" name="Google Shape;187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" name="Google Shape;188;p5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189" name="Google Shape;189;p5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90" name="Google Shape;190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1" name="Google Shape;191;p5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192" name="Google Shape;192;p5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93" name="Google Shape;193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2" name="Google Shape;194;p5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195" name="Google Shape;195;p5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96" name="Google Shape;196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3" name="Google Shape;197;p5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198" name="Google Shape;198;p5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199" name="Google Shape;199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4" name="Google Shape;200;p5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201" name="Google Shape;201;p5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02" name="Google Shape;202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" name="Google Shape;203;p5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204" name="Google Shape;204;p5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05" name="Google Shape;205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" name="Google Shape;206;p5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207" name="Google Shape;207;p5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08" name="Google Shape;208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" name="Google Shape;209;p5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210" name="Google Shape;210;p5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211" name="Google Shape;211;p5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8" name="Google Shape;212;p5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213" name="Google Shape;213;p5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14" name="Google Shape;21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9" name="Google Shape;215;p5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216" name="Google Shape;216;p5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17" name="Google Shape;217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0" name="Google Shape;218;p5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219" name="Google Shape;219;p5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20" name="Google Shape;220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21;p5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222" name="Google Shape;222;p5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23" name="Google Shape;223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2" name="Google Shape;224;p5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225" name="Google Shape;225;p5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26" name="Google Shape;226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3" name="Google Shape;227;p5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228" name="Google Shape;228;p5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29" name="Google Shape;229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4" name="Google Shape;230;p5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231" name="Google Shape;231;p5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2" name="Google Shape;232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5" name="Google Shape;233;p5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234" name="Google Shape;234;p5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5" name="Google Shape;235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" name="Google Shape;236;p5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237" name="Google Shape;237;p5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38" name="Google Shape;238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" name="Google Shape;239;p5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240" name="Google Shape;240;p5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41" name="Google Shape;241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8" name="Google Shape;242;p5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243" name="Google Shape;243;p5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44" name="Google Shape;24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9" name="Google Shape;245;p5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246" name="Google Shape;246;p5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47" name="Google Shape;247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oogle Shape;248;p5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249" name="Google Shape;249;p5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50" name="Google Shape;250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1" name="Google Shape;251;p5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252" name="Google Shape;252;p5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53" name="Google Shape;253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24" name="Google Shape;254;p5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255" name="Google Shape;255;p5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256" name="Google Shape;256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ali SemiBold"/>
              <a:buNone/>
              <a:defRPr sz="28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29000" y="1352549"/>
            <a:ext cx="6902100" cy="3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Nunito Light"/>
              <a:buChar char="✘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marL="914400" lvl="1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 Light"/>
              <a:buChar char="-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marL="1371600" lvl="2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unito Light"/>
              <a:buChar char="-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marL="1828800" lvl="3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●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marL="2286000" lvl="4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○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marL="2743200" lvl="5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■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marL="3200400" lvl="6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●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marL="3657600" lvl="7" indent="-3810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 Light"/>
              <a:buChar char="○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marL="4114800" lvl="8" indent="-3810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400"/>
              <a:buFont typeface="Nunito Light"/>
              <a:buChar char="■"/>
              <a:defRPr sz="2400">
                <a:solidFill>
                  <a:schemeClr val="dk1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Mali SemiBold"/>
                <a:ea typeface="Mali SemiBold"/>
                <a:cs typeface="Mali SemiBold"/>
                <a:sym typeface="Mali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5" r:id="rId2"/>
    <p:sldLayoutId id="2147483658" r:id="rId3"/>
    <p:sldLayoutId id="2147483662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15"/>
          <p:cNvSpPr txBox="1">
            <a:spLocks noGrp="1"/>
          </p:cNvSpPr>
          <p:nvPr>
            <p:ph type="ctrTitle"/>
          </p:nvPr>
        </p:nvSpPr>
        <p:spPr>
          <a:xfrm>
            <a:off x="1115616" y="771550"/>
            <a:ext cx="7146900" cy="6469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 smtClean="0">
                <a:latin typeface="Arial Black" pitchFamily="34" charset="0"/>
              </a:rPr>
              <a:t>A</a:t>
            </a:r>
            <a:r>
              <a:rPr lang="it-IT" sz="3600" dirty="0" smtClean="0">
                <a:latin typeface="Arial Black" pitchFamily="34" charset="0"/>
              </a:rPr>
              <a:t>z</a:t>
            </a:r>
            <a:r>
              <a:rPr lang="en" sz="3600" dirty="0" smtClean="0">
                <a:latin typeface="Arial Black" pitchFamily="34" charset="0"/>
              </a:rPr>
              <a:t>ienda Ulss 9 Scaligera</a:t>
            </a:r>
            <a:endParaRPr sz="3600" dirty="0">
              <a:latin typeface="Arial Black" pitchFamily="34" charset="0"/>
            </a:endParaRPr>
          </a:p>
        </p:txBody>
      </p:sp>
      <p:sp>
        <p:nvSpPr>
          <p:cNvPr id="768" name="Google Shape;768;p15"/>
          <p:cNvSpPr/>
          <p:nvPr/>
        </p:nvSpPr>
        <p:spPr>
          <a:xfrm rot="10800000">
            <a:off x="899592" y="1275606"/>
            <a:ext cx="7992888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15"/>
          <p:cNvSpPr/>
          <p:nvPr/>
        </p:nvSpPr>
        <p:spPr>
          <a:xfrm rot="10800000">
            <a:off x="971600" y="1995686"/>
            <a:ext cx="3672408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67;p15"/>
          <p:cNvSpPr txBox="1">
            <a:spLocks/>
          </p:cNvSpPr>
          <p:nvPr/>
        </p:nvSpPr>
        <p:spPr>
          <a:xfrm>
            <a:off x="1169516" y="1635646"/>
            <a:ext cx="714690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Servizi Delegati</a:t>
            </a: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3E7309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6" name="Ovale 15"/>
          <p:cNvSpPr/>
          <p:nvPr/>
        </p:nvSpPr>
        <p:spPr>
          <a:xfrm>
            <a:off x="611560" y="3219822"/>
            <a:ext cx="936104" cy="7920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Picture 2" descr="C:\Users\gmazzi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3363838"/>
            <a:ext cx="648072" cy="467079"/>
          </a:xfrm>
          <a:prstGeom prst="rect">
            <a:avLst/>
          </a:prstGeom>
          <a:noFill/>
        </p:spPr>
      </p:pic>
      <p:sp>
        <p:nvSpPr>
          <p:cNvPr id="18" name="Ovale 17"/>
          <p:cNvSpPr/>
          <p:nvPr/>
        </p:nvSpPr>
        <p:spPr>
          <a:xfrm>
            <a:off x="1691680" y="3219822"/>
            <a:ext cx="936104" cy="7920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7" name="Picture 3" descr="C:\Users\gmazzi\Desktop\ulss9scalige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696" y="3363838"/>
            <a:ext cx="648072" cy="504056"/>
          </a:xfrm>
          <a:prstGeom prst="rect">
            <a:avLst/>
          </a:prstGeom>
          <a:noFill/>
        </p:spPr>
      </p:pic>
      <p:sp>
        <p:nvSpPr>
          <p:cNvPr id="20" name="Google Shape;769;p15"/>
          <p:cNvSpPr/>
          <p:nvPr/>
        </p:nvSpPr>
        <p:spPr>
          <a:xfrm rot="10800000">
            <a:off x="755576" y="4803998"/>
            <a:ext cx="255577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767;p15"/>
          <p:cNvSpPr txBox="1">
            <a:spLocks/>
          </p:cNvSpPr>
          <p:nvPr/>
        </p:nvSpPr>
        <p:spPr>
          <a:xfrm>
            <a:off x="539552" y="4371950"/>
            <a:ext cx="2808312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sz="1100" b="0" i="0" u="none" strike="noStrike" kern="0" cap="none" spc="0" normalizeH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Comitato Sindaci </a:t>
            </a:r>
            <a:br>
              <a:rPr kumimoji="0" lang="it-IT" sz="1100" b="0" i="0" u="none" strike="noStrike" kern="0" cap="none" spc="0" normalizeH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kumimoji="0" lang="it-IT" sz="1100" b="0" i="0" u="none" strike="noStrike" kern="0" cap="none" spc="0" normalizeH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Distretto Ovest Veronese</a:t>
            </a:r>
            <a:br>
              <a:rPr kumimoji="0" lang="it-IT" sz="1100" b="0" i="0" u="none" strike="noStrike" kern="0" cap="none" spc="0" normalizeH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kumimoji="0" lang="it-IT" sz="1100" b="0" i="0" u="none" strike="noStrike" kern="0" cap="none" spc="0" normalizeH="0" noProof="0" dirty="0" smtClean="0">
                <a:ln>
                  <a:noFill/>
                </a:ln>
                <a:solidFill>
                  <a:srgbClr val="3E7309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7 Luglio 2021</a:t>
            </a:r>
            <a:endParaRPr kumimoji="0" lang="it-IT" sz="1100" b="0" i="0" u="none" strike="noStrike" kern="0" cap="none" spc="0" normalizeH="0" baseline="0" noProof="0" dirty="0">
              <a:ln>
                <a:noFill/>
              </a:ln>
              <a:solidFill>
                <a:srgbClr val="3E7309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19672" y="1203598"/>
          <a:ext cx="6408712" cy="3448313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30043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Crescente Complessità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Supervisione professionale permanente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Miglioramento delle comunicazioni sede centrale - territori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970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Carenza personale amministrativo</a:t>
                      </a:r>
                      <a:endParaRPr lang="en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Standard personale amministrativo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Gestione associata personale amministrativo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936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Precarietà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sedi di lavoro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17500" defTabSz="914400" eaLnBrk="1" fontAlgn="auto" latinLnBrk="0" hangingPunct="1">
                        <a:spcBef>
                          <a:spcPts val="1000"/>
                        </a:spcBef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Uffici a garanzia della privacy – Dotazione informatica – Cellulari di</a:t>
                      </a:r>
                      <a:r>
                        <a:rPr lang="it-IT" sz="12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Servizio</a:t>
                      </a:r>
                      <a:endParaRPr lang="it-IT" sz="12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1187624" y="2211710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1187624" y="3075806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/>
          <p:cNvSpPr/>
          <p:nvPr/>
        </p:nvSpPr>
        <p:spPr>
          <a:xfrm>
            <a:off x="1187624" y="393990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3476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907704" y="1419622"/>
            <a:ext cx="7200800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Nuova organizzazione SSPB nei Comuni piccoli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Aumento connessioni Servizio-Territorio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Ricevimento pubblico su appuntamento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Cartella informatizzata unica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1419622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2283718"/>
            <a:ext cx="634380" cy="504056"/>
          </a:xfrm>
          <a:prstGeom prst="rect">
            <a:avLst/>
          </a:prstGeom>
          <a:noFill/>
        </p:spPr>
      </p:pic>
      <p:pic>
        <p:nvPicPr>
          <p:cNvPr id="39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3147814"/>
            <a:ext cx="634380" cy="504056"/>
          </a:xfrm>
          <a:prstGeom prst="rect">
            <a:avLst/>
          </a:prstGeom>
          <a:noFill/>
        </p:spPr>
      </p:pic>
      <p:pic>
        <p:nvPicPr>
          <p:cNvPr id="41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4011910"/>
            <a:ext cx="63438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Servizio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Educativo</a:t>
            </a:r>
            <a:r>
              <a:rPr kumimoji="0" lang="it-IT" sz="44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 Territoriale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44" name="Google Shape;1365;p50"/>
          <p:cNvSpPr/>
          <p:nvPr/>
        </p:nvSpPr>
        <p:spPr>
          <a:xfrm rot="10800000" flipV="1">
            <a:off x="1403648" y="2715766"/>
            <a:ext cx="7272808" cy="144016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Paola Gerosa</a:t>
            </a:r>
            <a:b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Coordinatrice</a:t>
            </a: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04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339501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123478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483518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724128" y="4083918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1.096.000€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3287" y="771550"/>
            <a:ext cx="3780761" cy="21516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771550"/>
            <a:ext cx="3721435" cy="21239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9906" y="3003798"/>
            <a:ext cx="4472374" cy="20871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8700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8996" y="1080774"/>
            <a:ext cx="7710326" cy="337670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350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614;p45"/>
          <p:cNvSpPr/>
          <p:nvPr/>
        </p:nvSpPr>
        <p:spPr>
          <a:xfrm>
            <a:off x="971600" y="3003798"/>
            <a:ext cx="1348606" cy="1219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Progetti Adolescenti</a:t>
            </a:r>
            <a:br>
              <a:rPr lang="en" sz="11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</a:br>
            <a:r>
              <a:rPr lang="en" sz="11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11-18</a:t>
            </a:r>
            <a:endParaRPr sz="11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3" name="Google Shape;615;p45"/>
          <p:cNvSpPr/>
          <p:nvPr/>
        </p:nvSpPr>
        <p:spPr>
          <a:xfrm>
            <a:off x="1043608" y="123478"/>
            <a:ext cx="1334483" cy="12091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Area Disagio</a:t>
            </a:r>
            <a:endParaRPr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4" name="Google Shape;616;p45"/>
          <p:cNvSpPr/>
          <p:nvPr/>
        </p:nvSpPr>
        <p:spPr>
          <a:xfrm>
            <a:off x="1403648" y="1635646"/>
            <a:ext cx="1318054" cy="11992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Centri per bambini e famiglie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Prima Infanzia</a:t>
            </a:r>
            <a:b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</a:b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0-6</a:t>
            </a:r>
            <a:endParaRPr sz="10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5" name="Google Shape;617;p45"/>
          <p:cNvSpPr/>
          <p:nvPr/>
        </p:nvSpPr>
        <p:spPr>
          <a:xfrm>
            <a:off x="6876256" y="1059582"/>
            <a:ext cx="1342285" cy="1227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>
                <a:solidFill>
                  <a:srgbClr val="002060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Centri e Attività Estive</a:t>
            </a:r>
            <a:endParaRPr sz="1100" dirty="0">
              <a:solidFill>
                <a:srgbClr val="002060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6" name="Google Shape;618;p45"/>
          <p:cNvSpPr/>
          <p:nvPr/>
        </p:nvSpPr>
        <p:spPr>
          <a:xfrm>
            <a:off x="7740352" y="2427734"/>
            <a:ext cx="1334530" cy="124729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r>
              <a:rPr lang="en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Lavoro di Comunità</a:t>
            </a:r>
            <a:endParaRPr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7" name="Google Shape;619;p45"/>
          <p:cNvSpPr/>
          <p:nvPr/>
        </p:nvSpPr>
        <p:spPr>
          <a:xfrm>
            <a:off x="3131840" y="195486"/>
            <a:ext cx="1334529" cy="12229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it-IT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Genitorialità</a:t>
            </a:r>
            <a:endParaRPr lang="it-IT"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8" name="Google Shape;620;p45"/>
          <p:cNvSpPr/>
          <p:nvPr/>
        </p:nvSpPr>
        <p:spPr>
          <a:xfrm>
            <a:off x="5724128" y="2211710"/>
            <a:ext cx="1318054" cy="124379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Progetti e Servizi con la Scuola</a:t>
            </a:r>
            <a:endParaRPr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19" name="Google Shape;614;p45"/>
          <p:cNvSpPr/>
          <p:nvPr/>
        </p:nvSpPr>
        <p:spPr>
          <a:xfrm>
            <a:off x="5220072" y="3795886"/>
            <a:ext cx="1348606" cy="12192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Centri Aperti e Aggregazione</a:t>
            </a:r>
            <a:endParaRPr sz="10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20" name="Google Shape;614;p45"/>
          <p:cNvSpPr/>
          <p:nvPr/>
        </p:nvSpPr>
        <p:spPr>
          <a:xfrm>
            <a:off x="3923928" y="3003798"/>
            <a:ext cx="1348606" cy="1219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Inter</a:t>
            </a:r>
            <a:br>
              <a:rPr lang="en" sz="8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</a:br>
            <a:r>
              <a:rPr lang="en" sz="8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generazionalità e Adulti</a:t>
            </a:r>
            <a:endParaRPr sz="8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21" name="Google Shape;614;p45"/>
          <p:cNvSpPr/>
          <p:nvPr/>
        </p:nvSpPr>
        <p:spPr>
          <a:xfrm>
            <a:off x="3203848" y="1635646"/>
            <a:ext cx="1348606" cy="1219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Media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Education</a:t>
            </a:r>
            <a:endParaRPr sz="11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22" name="Google Shape;619;p45"/>
          <p:cNvSpPr/>
          <p:nvPr/>
        </p:nvSpPr>
        <p:spPr>
          <a:xfrm>
            <a:off x="2411760" y="3723878"/>
            <a:ext cx="1334529" cy="122298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/>
            <a:r>
              <a:rPr lang="it-IT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Area Giovani</a:t>
            </a:r>
          </a:p>
          <a:p>
            <a:pPr lvl="0" algn="ctr"/>
            <a:r>
              <a:rPr lang="it-IT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18-30</a:t>
            </a:r>
            <a:endParaRPr lang="it-IT"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23" name="Google Shape;618;p45"/>
          <p:cNvSpPr/>
          <p:nvPr/>
        </p:nvSpPr>
        <p:spPr>
          <a:xfrm>
            <a:off x="4932040" y="771550"/>
            <a:ext cx="1334530" cy="124729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r>
              <a:rPr lang="en" sz="105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Lavoro di Rete</a:t>
            </a:r>
            <a:endParaRPr sz="105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  <p:sp>
        <p:nvSpPr>
          <p:cNvPr id="24" name="Google Shape;616;p45"/>
          <p:cNvSpPr/>
          <p:nvPr/>
        </p:nvSpPr>
        <p:spPr>
          <a:xfrm>
            <a:off x="7164288" y="3723878"/>
            <a:ext cx="1318054" cy="11992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Laboratori</a:t>
            </a:r>
            <a:b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</a:b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Atlier</a:t>
            </a:r>
            <a:b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</a:br>
            <a:r>
              <a:rPr lang="en" sz="1000" dirty="0" smtClean="0">
                <a:solidFill>
                  <a:schemeClr val="lt1"/>
                </a:solidFill>
                <a:latin typeface="Arial Black" pitchFamily="34" charset="0"/>
                <a:ea typeface="Inria Sans"/>
                <a:cs typeface="Inria Sans"/>
                <a:sym typeface="Inria Sans"/>
              </a:rPr>
              <a:t>Espressione</a:t>
            </a:r>
            <a:endParaRPr sz="1000" dirty="0">
              <a:solidFill>
                <a:schemeClr val="lt1"/>
              </a:solidFill>
              <a:latin typeface="Arial Black" pitchFamily="34" charset="0"/>
              <a:ea typeface="Inria Sans"/>
              <a:cs typeface="Inria Sans"/>
              <a:sym typeface="Inria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96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23148" y="1206065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Servizio di prossimità ai bisogni delle famiglie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Servizio ponte Comuni-Servizi-Scuola-Territorio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Promozione dell’agio 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  <a:sym typeface="Wingdings" panose="05000000000000000000" pitchFamily="2" charset="2"/>
              </a:rPr>
              <a:t> prevenzione del disagio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  <a:sym typeface="Wingdings" panose="05000000000000000000" pitchFamily="2" charset="2"/>
              </a:rPr>
              <a:t>Cura relazioni nella Comunità e attiva risorse</a:t>
            </a: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04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0356874"/>
              </p:ext>
            </p:extLst>
          </p:nvPr>
        </p:nvGraphicFramePr>
        <p:xfrm>
          <a:off x="1691680" y="893474"/>
          <a:ext cx="6120680" cy="4186757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0603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603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58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34719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Crescente Complessità riferita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al target Famiglie e Adolescenti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Acquisizione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strumenti e competenze per nuovi target e bisogni (Adolescenti, genitorialità e Comunità)</a:t>
                      </a:r>
                      <a:endParaRPr lang="it-IT" sz="1200" b="0" i="0" u="none" strike="noStrike" cap="none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465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Frammentazione degli interventi</a:t>
                      </a:r>
                      <a:endParaRPr lang="en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Consolidamento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delle progettualità distrettuali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Attivazione ufficio progetti di Ambito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0888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Poca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visibilità del Servizio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17500" defTabSz="914400" eaLnBrk="1" fontAlgn="auto" latinLnBrk="0" hangingPunct="1">
                        <a:spcBef>
                          <a:spcPts val="1000"/>
                        </a:spcBef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Aumento attività di documentazione</a:t>
                      </a:r>
                      <a:r>
                        <a:rPr lang="it-IT" sz="12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di servizio, monitoraggio e promozione</a:t>
                      </a:r>
                      <a:endParaRPr lang="it-IT" sz="12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0446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Precarietà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sedi di lavoro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17500" defTabSz="914400" eaLnBrk="1" fontAlgn="auto" latinLnBrk="0" hangingPunct="1">
                        <a:spcBef>
                          <a:spcPts val="1000"/>
                        </a:spcBef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Uffici a garanzia della privacy – Dotazione informatica – Cellulari di</a:t>
                      </a:r>
                      <a:r>
                        <a:rPr lang="it-IT" sz="12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Servizio</a:t>
                      </a:r>
                      <a:endParaRPr lang="it-IT" sz="12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35163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5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1187624" y="2211710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1187624" y="3075806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/>
          <p:cNvSpPr/>
          <p:nvPr/>
        </p:nvSpPr>
        <p:spPr>
          <a:xfrm>
            <a:off x="1187624" y="393990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3476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691680" y="1419622"/>
            <a:ext cx="7200800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Sostegno alla Genitorialità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Pre-Adolescenza e Adolescenza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Politiche Giovanili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Progetti </a:t>
            </a: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integerazionali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- Lavoro comunità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316" y="1419622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316" y="2283718"/>
            <a:ext cx="634380" cy="504056"/>
          </a:xfrm>
          <a:prstGeom prst="rect">
            <a:avLst/>
          </a:prstGeom>
          <a:noFill/>
        </p:spPr>
      </p:pic>
      <p:pic>
        <p:nvPicPr>
          <p:cNvPr id="39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316" y="3147814"/>
            <a:ext cx="634380" cy="504056"/>
          </a:xfrm>
          <a:prstGeom prst="rect">
            <a:avLst/>
          </a:prstGeom>
          <a:noFill/>
        </p:spPr>
      </p:pic>
      <p:pic>
        <p:nvPicPr>
          <p:cNvPr id="41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1316" y="4011910"/>
            <a:ext cx="634380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7633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Pronto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Intervento Sociale</a:t>
            </a:r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1364;p50"/>
          <p:cNvSpPr/>
          <p:nvPr/>
        </p:nvSpPr>
        <p:spPr>
          <a:xfrm rot="-10680286">
            <a:off x="1406993" y="2483669"/>
            <a:ext cx="7355171" cy="320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67;p15"/>
          <p:cNvSpPr txBox="1">
            <a:spLocks/>
          </p:cNvSpPr>
          <p:nvPr/>
        </p:nvSpPr>
        <p:spPr>
          <a:xfrm>
            <a:off x="1547664" y="2931790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Antonella </a:t>
            </a:r>
            <a:r>
              <a:rPr lang="it-IT" sz="1800" i="1" noProof="0" dirty="0" err="1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Pietropoli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Referente</a:t>
            </a: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16" name="Google Shape;1343;p50"/>
          <p:cNvGrpSpPr/>
          <p:nvPr/>
        </p:nvGrpSpPr>
        <p:grpSpPr>
          <a:xfrm>
            <a:off x="395536" y="267494"/>
            <a:ext cx="648072" cy="5363293"/>
            <a:chOff x="685800" y="152400"/>
            <a:chExt cx="318597" cy="4838699"/>
          </a:xfrm>
        </p:grpSpPr>
        <p:sp>
          <p:nvSpPr>
            <p:cNvPr id="17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0" name="Google Shape;1340;p50"/>
          <p:cNvGrpSpPr/>
          <p:nvPr/>
        </p:nvGrpSpPr>
        <p:grpSpPr>
          <a:xfrm rot="5400000">
            <a:off x="2439563" y="210830"/>
            <a:ext cx="318597" cy="4838699"/>
            <a:chOff x="533400" y="152400"/>
            <a:chExt cx="318597" cy="4838699"/>
          </a:xfrm>
        </p:grpSpPr>
        <p:sp>
          <p:nvSpPr>
            <p:cNvPr id="1341" name="Google Shape;1341;p50"/>
            <p:cNvSpPr/>
            <p:nvPr/>
          </p:nvSpPr>
          <p:spPr>
            <a:xfrm>
              <a:off x="537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42" name="Google Shape;1342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3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43" name="Google Shape;1343;p50"/>
          <p:cNvGrpSpPr/>
          <p:nvPr/>
        </p:nvGrpSpPr>
        <p:grpSpPr>
          <a:xfrm rot="5400000">
            <a:off x="2439563" y="570870"/>
            <a:ext cx="318597" cy="4838699"/>
            <a:chOff x="685800" y="152400"/>
            <a:chExt cx="318597" cy="4838699"/>
          </a:xfrm>
        </p:grpSpPr>
        <p:sp>
          <p:nvSpPr>
            <p:cNvPr id="1344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45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46" name="Google Shape;1346;p50"/>
          <p:cNvGrpSpPr/>
          <p:nvPr/>
        </p:nvGrpSpPr>
        <p:grpSpPr>
          <a:xfrm rot="5400000">
            <a:off x="2439563" y="930910"/>
            <a:ext cx="318597" cy="4838699"/>
            <a:chOff x="838200" y="152400"/>
            <a:chExt cx="318597" cy="4838699"/>
          </a:xfrm>
        </p:grpSpPr>
        <p:sp>
          <p:nvSpPr>
            <p:cNvPr id="1347" name="Google Shape;1347;p50"/>
            <p:cNvSpPr/>
            <p:nvPr/>
          </p:nvSpPr>
          <p:spPr>
            <a:xfrm>
              <a:off x="842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48" name="Google Shape;1348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8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49" name="Google Shape;1349;p50"/>
          <p:cNvGrpSpPr/>
          <p:nvPr/>
        </p:nvGrpSpPr>
        <p:grpSpPr>
          <a:xfrm rot="5400000">
            <a:off x="2439563" y="1290950"/>
            <a:ext cx="318597" cy="4838699"/>
            <a:chOff x="990600" y="152400"/>
            <a:chExt cx="318597" cy="4838699"/>
          </a:xfrm>
        </p:grpSpPr>
        <p:sp>
          <p:nvSpPr>
            <p:cNvPr id="1350" name="Google Shape;1350;p50"/>
            <p:cNvSpPr/>
            <p:nvPr/>
          </p:nvSpPr>
          <p:spPr>
            <a:xfrm>
              <a:off x="9949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51" name="Google Shape;1351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906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55" name="Google Shape;1355;p50"/>
          <p:cNvGrpSpPr/>
          <p:nvPr/>
        </p:nvGrpSpPr>
        <p:grpSpPr>
          <a:xfrm rot="5400000">
            <a:off x="2433140" y="1650990"/>
            <a:ext cx="318597" cy="4838699"/>
            <a:chOff x="1295400" y="152400"/>
            <a:chExt cx="318597" cy="4838699"/>
          </a:xfrm>
        </p:grpSpPr>
        <p:sp>
          <p:nvSpPr>
            <p:cNvPr id="1356" name="Google Shape;1356;p50"/>
            <p:cNvSpPr/>
            <p:nvPr/>
          </p:nvSpPr>
          <p:spPr>
            <a:xfrm>
              <a:off x="12997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57" name="Google Shape;1357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2954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58" name="Google Shape;1358;p50"/>
          <p:cNvGrpSpPr/>
          <p:nvPr/>
        </p:nvGrpSpPr>
        <p:grpSpPr>
          <a:xfrm rot="5400000">
            <a:off x="2439563" y="-509250"/>
            <a:ext cx="318597" cy="4838699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61" name="Google Shape;1361;p50"/>
          <p:cNvGrpSpPr/>
          <p:nvPr/>
        </p:nvGrpSpPr>
        <p:grpSpPr>
          <a:xfrm rot="5400000">
            <a:off x="2439563" y="-149210"/>
            <a:ext cx="318597" cy="4838699"/>
            <a:chOff x="1600200" y="152400"/>
            <a:chExt cx="318597" cy="4838699"/>
          </a:xfrm>
        </p:grpSpPr>
        <p:sp>
          <p:nvSpPr>
            <p:cNvPr id="1362" name="Google Shape;1362;p50"/>
            <p:cNvSpPr/>
            <p:nvPr/>
          </p:nvSpPr>
          <p:spPr>
            <a:xfrm>
              <a:off x="16045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CC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3" name="Google Shape;1363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002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65" name="Google Shape;1365;p50"/>
          <p:cNvSpPr/>
          <p:nvPr/>
        </p:nvSpPr>
        <p:spPr>
          <a:xfrm rot="10800000">
            <a:off x="5076055" y="1822810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2" name="Google Shape;1372;p50"/>
          <p:cNvSpPr/>
          <p:nvPr/>
        </p:nvSpPr>
        <p:spPr>
          <a:xfrm rot="-10680205">
            <a:off x="5643708" y="4737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5076056" y="1678793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73" name="Google Shape;767;p15"/>
          <p:cNvSpPr txBox="1">
            <a:spLocks/>
          </p:cNvSpPr>
          <p:nvPr/>
        </p:nvSpPr>
        <p:spPr>
          <a:xfrm>
            <a:off x="5076056" y="2038833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Educativo Territoriale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75" name="Google Shape;767;p15"/>
          <p:cNvSpPr txBox="1">
            <a:spLocks/>
          </p:cNvSpPr>
          <p:nvPr/>
        </p:nvSpPr>
        <p:spPr>
          <a:xfrm>
            <a:off x="5076056" y="2398873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Tutela e Protezione Minori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77" name="Google Shape;767;p15"/>
          <p:cNvSpPr txBox="1">
            <a:spLocks/>
          </p:cNvSpPr>
          <p:nvPr/>
        </p:nvSpPr>
        <p:spPr>
          <a:xfrm>
            <a:off x="5076056" y="2758913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Pronto Intervento Sociale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81" name="Google Shape;767;p15"/>
          <p:cNvSpPr txBox="1">
            <a:spLocks/>
          </p:cNvSpPr>
          <p:nvPr/>
        </p:nvSpPr>
        <p:spPr>
          <a:xfrm>
            <a:off x="5076056" y="3545357"/>
            <a:ext cx="7146900" cy="22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Stranieri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83" name="Google Shape;767;p15"/>
          <p:cNvSpPr txBox="1">
            <a:spLocks/>
          </p:cNvSpPr>
          <p:nvPr/>
        </p:nvSpPr>
        <p:spPr>
          <a:xfrm>
            <a:off x="5076056" y="3905398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85" name="Google Shape;1364;p50"/>
          <p:cNvSpPr/>
          <p:nvPr/>
        </p:nvSpPr>
        <p:spPr>
          <a:xfrm rot="-10680286">
            <a:off x="5075954" y="2176005"/>
            <a:ext cx="3746009" cy="150837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1367;p50"/>
          <p:cNvSpPr/>
          <p:nvPr/>
        </p:nvSpPr>
        <p:spPr>
          <a:xfrm rot="10800000">
            <a:off x="5076054" y="2542890"/>
            <a:ext cx="3744417" cy="72007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366;p50"/>
          <p:cNvSpPr/>
          <p:nvPr/>
        </p:nvSpPr>
        <p:spPr>
          <a:xfrm rot="-10680176">
            <a:off x="5074910" y="2922288"/>
            <a:ext cx="3604974" cy="133891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369;p50"/>
          <p:cNvSpPr/>
          <p:nvPr/>
        </p:nvSpPr>
        <p:spPr>
          <a:xfrm rot="10800000">
            <a:off x="5076056" y="3262970"/>
            <a:ext cx="3672408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767;p15"/>
          <p:cNvSpPr txBox="1">
            <a:spLocks/>
          </p:cNvSpPr>
          <p:nvPr/>
        </p:nvSpPr>
        <p:spPr>
          <a:xfrm>
            <a:off x="5076056" y="3118953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91" name="Google Shape;1368;p50"/>
          <p:cNvSpPr/>
          <p:nvPr/>
        </p:nvSpPr>
        <p:spPr>
          <a:xfrm rot="-10680329">
            <a:off x="5075790" y="3613675"/>
            <a:ext cx="3604587" cy="162679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370;p50"/>
          <p:cNvSpPr/>
          <p:nvPr/>
        </p:nvSpPr>
        <p:spPr>
          <a:xfrm rot="-10680286">
            <a:off x="5077066" y="4046979"/>
            <a:ext cx="3674046" cy="88162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769;p15"/>
          <p:cNvSpPr/>
          <p:nvPr/>
        </p:nvSpPr>
        <p:spPr>
          <a:xfrm rot="10800000">
            <a:off x="2483768" y="1059582"/>
            <a:ext cx="3672408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767;p15"/>
          <p:cNvSpPr txBox="1">
            <a:spLocks/>
          </p:cNvSpPr>
          <p:nvPr/>
        </p:nvSpPr>
        <p:spPr>
          <a:xfrm>
            <a:off x="2897708" y="699541"/>
            <a:ext cx="7146900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Servizi in Delega</a:t>
            </a: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9" name="Ovale 118"/>
          <p:cNvSpPr/>
          <p:nvPr/>
        </p:nvSpPr>
        <p:spPr>
          <a:xfrm>
            <a:off x="1457548" y="555525"/>
            <a:ext cx="936104" cy="7920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0" name="Picture 2" descr="C:\Users\gmazzi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1564" y="699541"/>
            <a:ext cx="648072" cy="467079"/>
          </a:xfrm>
          <a:prstGeom prst="rect">
            <a:avLst/>
          </a:prstGeom>
          <a:noFill/>
        </p:spPr>
      </p:pic>
      <p:sp>
        <p:nvSpPr>
          <p:cNvPr id="121" name="Ovale 120"/>
          <p:cNvSpPr/>
          <p:nvPr/>
        </p:nvSpPr>
        <p:spPr>
          <a:xfrm>
            <a:off x="6210076" y="555525"/>
            <a:ext cx="936104" cy="7920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2" name="Picture 3" descr="C:\Users\gmazzi\Desktop\ulss9scalige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4092" y="699541"/>
            <a:ext cx="648072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Pronto Intervento Sociale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25922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 anno 2020 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724128" y="4227934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240.000€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419622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Protocollo per la presa in carico di donne vittime di violenza [7 donne con 7 minori]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Comunità Casa Artemisia [8 donne e 12 minori]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Casa Rifugio [5 donne con 4 minori]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2 Appartamenti [3 donne con 7 minori]</a:t>
            </a: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Pronto Intervento Sociale</a:t>
            </a:r>
            <a:endParaRPr lang="it-IT" dirty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87624" y="1419622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Consultori familiari con funzione di filtro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Sostegno economico dei Comuni 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Esperienza ventennale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Flessibilità, razionalità e celerità delle risposte alle esigenze del territorio</a:t>
            </a: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Pronto Intervento Sociale</a:t>
            </a:r>
            <a:endParaRPr lang="it-IT" dirty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19672" y="1203598"/>
          <a:ext cx="6408712" cy="2980480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5958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Poca specializzazione degli operatori in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merito alla tematica della violenza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Percorsi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formativi integrati tra servizi</a:t>
                      </a:r>
                      <a:endParaRPr lang="it-IT" sz="1200" b="0" i="0" u="none" strike="noStrike" cap="none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970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Eccessivi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carichi di lavoro dei Consultori (richieste Tribunale Civile)</a:t>
                      </a:r>
                      <a:endParaRPr lang="en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Aumento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r</a:t>
                      </a: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isorse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umane (standard regionale)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936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Frammentazione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delle risposte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17500" defTabSz="914400" eaLnBrk="1" fontAlgn="auto" latinLnBrk="0" hangingPunct="1">
                        <a:spcBef>
                          <a:spcPts val="1000"/>
                        </a:spcBef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Percorsi di rete tra Servizi e Istituzioni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1187624" y="2211710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1187624" y="3075806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/>
          <p:cNvSpPr/>
          <p:nvPr/>
        </p:nvSpPr>
        <p:spPr>
          <a:xfrm>
            <a:off x="1187624" y="393990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3476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Pronto Intervento Sociale</a:t>
            </a:r>
            <a:endParaRPr lang="it-IT" dirty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835696" y="1419622"/>
            <a:ext cx="7200800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Formazione gruppo lavoro presa in carico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Interventi verso varie forme di violenza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Sensibilizzazione categorie professionali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Specializzazione degli interventi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1419622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2283718"/>
            <a:ext cx="634380" cy="504056"/>
          </a:xfrm>
          <a:prstGeom prst="rect">
            <a:avLst/>
          </a:prstGeom>
          <a:noFill/>
        </p:spPr>
      </p:pic>
      <p:pic>
        <p:nvPicPr>
          <p:cNvPr id="39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3147814"/>
            <a:ext cx="634380" cy="504056"/>
          </a:xfrm>
          <a:prstGeom prst="rect">
            <a:avLst/>
          </a:prstGeom>
          <a:noFill/>
        </p:spPr>
      </p:pic>
      <p:pic>
        <p:nvPicPr>
          <p:cNvPr id="41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4011910"/>
            <a:ext cx="63438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Servizio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Stranieri</a:t>
            </a:r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1364;p50"/>
          <p:cNvSpPr/>
          <p:nvPr/>
        </p:nvSpPr>
        <p:spPr>
          <a:xfrm rot="-10680286">
            <a:off x="1406993" y="2483669"/>
            <a:ext cx="7355171" cy="320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67;p15"/>
          <p:cNvSpPr txBox="1">
            <a:spLocks/>
          </p:cNvSpPr>
          <p:nvPr/>
        </p:nvSpPr>
        <p:spPr>
          <a:xfrm>
            <a:off x="1547664" y="2931790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Gabriella </a:t>
            </a:r>
            <a:r>
              <a:rPr lang="it-IT" sz="1800" i="1" noProof="0" dirty="0" err="1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Franzon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Referente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2" name="Google Shape;1343;p50"/>
          <p:cNvGrpSpPr/>
          <p:nvPr/>
        </p:nvGrpSpPr>
        <p:grpSpPr>
          <a:xfrm>
            <a:off x="395536" y="267494"/>
            <a:ext cx="648072" cy="5363293"/>
            <a:chOff x="685800" y="152400"/>
            <a:chExt cx="318597" cy="4838699"/>
          </a:xfrm>
        </p:grpSpPr>
        <p:sp>
          <p:nvSpPr>
            <p:cNvPr id="17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      Servizio Stranieri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724128" y="4227934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74000</a:t>
            </a: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992509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Mediazione linguistica e culturale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Consulenza in materia di normativa sull’immigrazione ai servizi 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Advocacy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su casi complessi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Minori stranieri non accompagnati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Vittime di tratta e grave sfruttamento lavorativo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Rimpatri assistiti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      Servizio Stranieri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87624" y="1491630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Gestione distrettuale e centralizzata sulle tematiche della popolazione straniera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Focus immigrazione nei tavoli del Piano di Zona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Lavoro di rete </a:t>
            </a: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      Servizio Stranieri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19672" y="1313014"/>
          <a:ext cx="6408712" cy="2770904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5499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Stranieri in situazione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di grave marginalità senza residenza o irregolari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Protocolli di presa in carico integrata tra Istituzioni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e Servizi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Collegamenti con la prefettura per la presa in carico di donne uscire dal circuito dei CASF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970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Unica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risorsa presente nel Servizio</a:t>
                      </a:r>
                      <a:endParaRPr lang="en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Assunzione Assistente Sociale a tempo</a:t>
                      </a:r>
                      <a:r>
                        <a:rPr lang="en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pieno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1187624" y="2643758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1187624" y="350785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77966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          Servizio Stranieri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835696" y="1419622"/>
            <a:ext cx="7200800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Formalizzazione del Servizio in Azienda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Appalto Unico Aziendale Mediazione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Presa in carico cittadini stranieri fragili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1851670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2715766"/>
            <a:ext cx="634380" cy="504056"/>
          </a:xfrm>
          <a:prstGeom prst="rect">
            <a:avLst/>
          </a:prstGeom>
          <a:noFill/>
        </p:spPr>
      </p:pic>
      <p:pic>
        <p:nvPicPr>
          <p:cNvPr id="39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3579862"/>
            <a:ext cx="63438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Piano Locale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della Domiciliarità</a:t>
            </a:r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1364;p50"/>
          <p:cNvSpPr/>
          <p:nvPr/>
        </p:nvSpPr>
        <p:spPr>
          <a:xfrm rot="-10680286">
            <a:off x="1406993" y="2483669"/>
            <a:ext cx="7355171" cy="320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67;p15"/>
          <p:cNvSpPr txBox="1">
            <a:spLocks/>
          </p:cNvSpPr>
          <p:nvPr/>
        </p:nvSpPr>
        <p:spPr>
          <a:xfrm>
            <a:off x="1547664" y="2931790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Silvana </a:t>
            </a:r>
            <a:r>
              <a:rPr lang="it-IT" sz="1800" i="1" noProof="0" dirty="0" err="1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Monchera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sz="1800" i="1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Referente PLD</a:t>
            </a: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2" name="Google Shape;1343;p50"/>
          <p:cNvGrpSpPr/>
          <p:nvPr/>
        </p:nvGrpSpPr>
        <p:grpSpPr>
          <a:xfrm>
            <a:off x="395536" y="267494"/>
            <a:ext cx="648072" cy="5363293"/>
            <a:chOff x="685800" y="152400"/>
            <a:chExt cx="318597" cy="4838699"/>
          </a:xfrm>
        </p:grpSpPr>
        <p:sp>
          <p:nvSpPr>
            <p:cNvPr id="17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41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</a:rPr>
              <a:t>Una lunga storia fatta insieme</a:t>
            </a:r>
            <a:endParaRPr lang="it-IT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2" name="Google Shape;1072;p41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sp>
        <p:nvSpPr>
          <p:cNvPr id="1074" name="Google Shape;1074;p41"/>
          <p:cNvSpPr/>
          <p:nvPr/>
        </p:nvSpPr>
        <p:spPr>
          <a:xfrm>
            <a:off x="6444193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2021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5" name="Google Shape;1075;p41"/>
          <p:cNvSpPr/>
          <p:nvPr/>
        </p:nvSpPr>
        <p:spPr>
          <a:xfrm>
            <a:off x="5842973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2019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6" name="Google Shape;1076;p41"/>
          <p:cNvSpPr/>
          <p:nvPr/>
        </p:nvSpPr>
        <p:spPr>
          <a:xfrm>
            <a:off x="5241752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2016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7" name="Google Shape;1077;p41"/>
          <p:cNvSpPr/>
          <p:nvPr/>
        </p:nvSpPr>
        <p:spPr>
          <a:xfrm>
            <a:off x="4640532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2010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8" name="Google Shape;1078;p41"/>
          <p:cNvSpPr/>
          <p:nvPr/>
        </p:nvSpPr>
        <p:spPr>
          <a:xfrm>
            <a:off x="4039311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2008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9" name="Google Shape;1079;p41"/>
          <p:cNvSpPr/>
          <p:nvPr/>
        </p:nvSpPr>
        <p:spPr>
          <a:xfrm>
            <a:off x="3438091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2007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0" name="Google Shape;1080;p41"/>
          <p:cNvSpPr/>
          <p:nvPr/>
        </p:nvSpPr>
        <p:spPr>
          <a:xfrm>
            <a:off x="2836870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2005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1" name="Google Shape;1081;p41"/>
          <p:cNvSpPr/>
          <p:nvPr/>
        </p:nvSpPr>
        <p:spPr>
          <a:xfrm>
            <a:off x="2235650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1995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2" name="Google Shape;1082;p41"/>
          <p:cNvSpPr/>
          <p:nvPr/>
        </p:nvSpPr>
        <p:spPr>
          <a:xfrm>
            <a:off x="1634429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1991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3" name="Google Shape;1083;p41"/>
          <p:cNvSpPr/>
          <p:nvPr/>
        </p:nvSpPr>
        <p:spPr>
          <a:xfrm>
            <a:off x="1033209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1987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4" name="Google Shape;1084;p41"/>
          <p:cNvSpPr/>
          <p:nvPr/>
        </p:nvSpPr>
        <p:spPr>
          <a:xfrm>
            <a:off x="431988" y="2679750"/>
            <a:ext cx="7494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 smtClean="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1986</a:t>
            </a:r>
            <a:endParaRPr sz="1000" dirty="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85" name="Google Shape;1085;p41"/>
          <p:cNvSpPr/>
          <p:nvPr/>
        </p:nvSpPr>
        <p:spPr>
          <a:xfrm>
            <a:off x="0" y="2679750"/>
            <a:ext cx="580500" cy="393600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cxnSp>
        <p:nvCxnSpPr>
          <p:cNvPr id="1086" name="Google Shape;1086;p41"/>
          <p:cNvCxnSpPr/>
          <p:nvPr/>
        </p:nvCxnSpPr>
        <p:spPr>
          <a:xfrm rot="10800000">
            <a:off x="700353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87" name="Google Shape;1087;p41"/>
          <p:cNvSpPr txBox="1"/>
          <p:nvPr/>
        </p:nvSpPr>
        <p:spPr>
          <a:xfrm>
            <a:off x="662989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 Tutela Minori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[Ulss 33]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88" name="Google Shape;1088;p41"/>
          <p:cNvCxnSpPr/>
          <p:nvPr/>
        </p:nvCxnSpPr>
        <p:spPr>
          <a:xfrm rot="10800000">
            <a:off x="1903766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89" name="Google Shape;1089;p41"/>
          <p:cNvSpPr txBox="1"/>
          <p:nvPr/>
        </p:nvSpPr>
        <p:spPr>
          <a:xfrm>
            <a:off x="1867774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900" dirty="0" smtClean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 SET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26]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90" name="Google Shape;1090;p41"/>
          <p:cNvCxnSpPr/>
          <p:nvPr/>
        </p:nvCxnSpPr>
        <p:spPr>
          <a:xfrm rot="10800000">
            <a:off x="3107178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91" name="Google Shape;1091;p41"/>
          <p:cNvSpPr txBox="1"/>
          <p:nvPr/>
        </p:nvSpPr>
        <p:spPr>
          <a:xfrm>
            <a:off x="3072559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 Pronto Intervento Sociale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[Ulss 22]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92" name="Google Shape;1092;p41"/>
          <p:cNvCxnSpPr/>
          <p:nvPr/>
        </p:nvCxnSpPr>
        <p:spPr>
          <a:xfrm rot="10800000">
            <a:off x="4310591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93" name="Google Shape;1093;p41"/>
          <p:cNvSpPr txBox="1"/>
          <p:nvPr/>
        </p:nvSpPr>
        <p:spPr>
          <a:xfrm>
            <a:off x="4277344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 Servizio Civile</a:t>
            </a:r>
          </a:p>
          <a:p>
            <a:pPr lvl="0"/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22]</a:t>
            </a:r>
          </a:p>
          <a:p>
            <a:pPr lvl="0"/>
            <a:endParaRPr lang="it-IT"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94" name="Google Shape;1094;p41"/>
          <p:cNvCxnSpPr/>
          <p:nvPr/>
        </p:nvCxnSpPr>
        <p:spPr>
          <a:xfrm rot="10800000">
            <a:off x="5514003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95" name="Google Shape;1095;p41"/>
          <p:cNvSpPr txBox="1"/>
          <p:nvPr/>
        </p:nvSpPr>
        <p:spPr>
          <a:xfrm>
            <a:off x="5482129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Ci metto la firma 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22]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96" name="Google Shape;1096;p41"/>
          <p:cNvCxnSpPr/>
          <p:nvPr/>
        </p:nvCxnSpPr>
        <p:spPr>
          <a:xfrm rot="10800000">
            <a:off x="6717416" y="2205731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97" name="Google Shape;1097;p41"/>
          <p:cNvSpPr txBox="1"/>
          <p:nvPr/>
        </p:nvSpPr>
        <p:spPr>
          <a:xfrm>
            <a:off x="6686914" y="165100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Piano di Zona Straordinario 2021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[Ulss 9 Distretto 4]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098" name="Google Shape;1098;p41"/>
          <p:cNvCxnSpPr/>
          <p:nvPr/>
        </p:nvCxnSpPr>
        <p:spPr>
          <a:xfrm rot="10800000">
            <a:off x="1311301" y="3048769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99" name="Google Shape;1099;p41"/>
          <p:cNvSpPr txBox="1"/>
          <p:nvPr/>
        </p:nvSpPr>
        <p:spPr>
          <a:xfrm>
            <a:off x="1247417" y="357195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"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 SSPB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[Ulss 26]</a:t>
            </a:r>
            <a:endParaRPr lang="en"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100" name="Google Shape;1100;p41"/>
          <p:cNvCxnSpPr/>
          <p:nvPr/>
        </p:nvCxnSpPr>
        <p:spPr>
          <a:xfrm rot="10800000">
            <a:off x="2514714" y="3048769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01" name="Google Shape;1101;p41"/>
          <p:cNvSpPr txBox="1"/>
          <p:nvPr/>
        </p:nvSpPr>
        <p:spPr>
          <a:xfrm>
            <a:off x="2459173" y="357195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900" dirty="0" smtClean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Delega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Tutela Minori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SSPB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SET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Servizio Stranieri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22]</a:t>
            </a: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102" name="Google Shape;1102;p41"/>
          <p:cNvCxnSpPr/>
          <p:nvPr/>
        </p:nvCxnSpPr>
        <p:spPr>
          <a:xfrm rot="10800000">
            <a:off x="3718126" y="3048769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03" name="Google Shape;1103;p41"/>
          <p:cNvSpPr txBox="1"/>
          <p:nvPr/>
        </p:nvSpPr>
        <p:spPr>
          <a:xfrm>
            <a:off x="3670930" y="357195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900" dirty="0" smtClean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Piano Locale della Domiciliarità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22]</a:t>
            </a: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104" name="Google Shape;1104;p41"/>
          <p:cNvCxnSpPr/>
          <p:nvPr/>
        </p:nvCxnSpPr>
        <p:spPr>
          <a:xfrm rot="10800000">
            <a:off x="4921539" y="3048769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05" name="Google Shape;1105;p41"/>
          <p:cNvSpPr txBox="1"/>
          <p:nvPr/>
        </p:nvSpPr>
        <p:spPr>
          <a:xfrm>
            <a:off x="4882687" y="357195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900" dirty="0" smtClean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Piano di Zona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2010-2015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</a:t>
            </a:r>
            <a:r>
              <a:rPr lang="it-IT" sz="900" dirty="0" err="1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Ulss</a:t>
            </a:r>
            <a:r>
              <a:rPr lang="it-IT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22]</a:t>
            </a:r>
            <a:endParaRPr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106" name="Google Shape;1106;p41"/>
          <p:cNvCxnSpPr/>
          <p:nvPr/>
        </p:nvCxnSpPr>
        <p:spPr>
          <a:xfrm rot="10800000">
            <a:off x="6124951" y="3048769"/>
            <a:ext cx="0" cy="4986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07" name="Google Shape;1107;p41"/>
          <p:cNvSpPr txBox="1"/>
          <p:nvPr/>
        </p:nvSpPr>
        <p:spPr>
          <a:xfrm>
            <a:off x="6094443" y="3571950"/>
            <a:ext cx="1138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" sz="900" dirty="0" smtClean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Ci metto la firma 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 smtClean="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[Ulss 9 – Distretto 4]</a:t>
            </a:r>
            <a:endParaRPr lang="en" sz="9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347614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Piano Locale della Domiciliarità [prima edizione 2007 – ultima 2018/2020]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Sportelli Badanti [dal 2008 – Utenza 2020: 449 famiglie, Candidature badanti 267, Badanti inserite in regola 97]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Centri Sollievo [da 4 a 7]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724128" y="4227934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210000</a:t>
            </a: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347614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Affido Anziani [da progetto Regionale a Servizio strutturato = 113 affidi 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Domiciliarità 2.0 [Bando </a:t>
            </a: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Cariverona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420.000€]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Home Care Premium [Famiglie in carico 102, Comuni coinvolti 26, prestazioni rimborsate 108.000€]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 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259632" y="1707654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Piano Locale della Domiciliarità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a) osservatorio domiciliarità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b) analisi bisogni famiglie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c) attivatore di servizi e risorse</a:t>
            </a: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19672" y="1563638"/>
          <a:ext cx="6408712" cy="2194500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54992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en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Frammentazione dei Servizi Socio-Sanitari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Gruppo di lavoro SSPB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sui regolamenti aziendali UVMD e RUR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Gruppo di lavoro SSPB e punti ADI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Percorso formativo tra SSPB e medici MMG tema maltrattamento anziani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tangolo 35"/>
          <p:cNvSpPr/>
          <p:nvPr/>
        </p:nvSpPr>
        <p:spPr>
          <a:xfrm>
            <a:off x="1187624" y="31478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77966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5200"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     Piano Locale della Domiciliarità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763688" y="1419622"/>
            <a:ext cx="727280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Lavoro Comunità: Affidi e Custode sociale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1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PDZ – PLD – PCD momenti sosta/riprogrammazione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3324" y="1851670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9632" y="3219822"/>
            <a:ext cx="634380" cy="504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Servizio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Civile</a:t>
            </a:r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1364;p50"/>
          <p:cNvSpPr/>
          <p:nvPr/>
        </p:nvSpPr>
        <p:spPr>
          <a:xfrm rot="-10680286">
            <a:off x="1406993" y="2483669"/>
            <a:ext cx="7355171" cy="320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67;p15"/>
          <p:cNvSpPr txBox="1">
            <a:spLocks/>
          </p:cNvSpPr>
          <p:nvPr/>
        </p:nvSpPr>
        <p:spPr>
          <a:xfrm>
            <a:off x="1547664" y="2931790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</a:t>
            </a: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ott. Nicola Dal Maso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Referente SCU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2" name="Google Shape;1343;p50"/>
          <p:cNvGrpSpPr/>
          <p:nvPr/>
        </p:nvGrpSpPr>
        <p:grpSpPr>
          <a:xfrm>
            <a:off x="395536" y="267494"/>
            <a:ext cx="648072" cy="5363293"/>
            <a:chOff x="685800" y="152400"/>
            <a:chExt cx="318597" cy="4838699"/>
          </a:xfrm>
        </p:grpSpPr>
        <p:sp>
          <p:nvSpPr>
            <p:cNvPr id="17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6300192" y="267494"/>
            <a:ext cx="144016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563638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Passaggio da SCN a SCU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Ufficio Centrale: 1 Educatore + 1 AS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Giovani avviati in Servizio Civile </a:t>
            </a:r>
            <a:b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</a:b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[2020: 33 – 2021: 49]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OLP [2020: 29 – 2021: 42]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419622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Distretto 3 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Aree progettuali: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Tx/>
              <a:buChar char="-"/>
              <a:tabLst/>
              <a:defRPr/>
            </a:pP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2020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  <a:sym typeface="Wingdings" pitchFamily="2" charset="2"/>
              </a:rPr>
              <a:t>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1</a:t>
            </a: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: Minori, Anziani, Disabili [Comuni]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Tx/>
              <a:buChar char="-"/>
              <a:tabLst/>
              <a:defRPr/>
            </a:pP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2021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  <a:sym typeface="Wingdings" pitchFamily="2" charset="2"/>
              </a:rPr>
              <a:t>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4</a:t>
            </a: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: Minori + Anziani + Disabilità Distretti + Dipendenze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Tx/>
              <a:buChar char="-"/>
              <a:tabLst/>
              <a:defRPr/>
            </a:pP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2022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  <a:sym typeface="Wingdings" pitchFamily="2" charset="2"/>
              </a:rPr>
              <a:t> </a:t>
            </a:r>
            <a:r>
              <a:rPr lang="it-IT" sz="2000" u="sng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4</a:t>
            </a: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: Minori + Anziani-Disabili + Disabilità Distretti + Dipendenze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Tx/>
              <a:buChar char="-"/>
              <a:tabLst/>
              <a:defRPr/>
            </a:pPr>
            <a:endParaRPr lang="it-IT" sz="20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4" name="Google Shape;767;p15"/>
          <p:cNvSpPr txBox="1">
            <a:spLocks/>
          </p:cNvSpPr>
          <p:nvPr/>
        </p:nvSpPr>
        <p:spPr>
          <a:xfrm>
            <a:off x="5580112" y="4227934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53000</a:t>
            </a: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5" name="Google Shape;767;p15"/>
          <p:cNvSpPr txBox="1">
            <a:spLocks/>
          </p:cNvSpPr>
          <p:nvPr/>
        </p:nvSpPr>
        <p:spPr>
          <a:xfrm>
            <a:off x="6300192" y="267494"/>
            <a:ext cx="144016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87624" y="987574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Predisposizione di progetti coerenti con bisogni territoriali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Gestione Associata del Servizio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Risorse aziendali per formazione e monitoraggio volontari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Bilancio Competenze e Orientamento Lavorativo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Da Volontari a Educatori/Assistenti Sociali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767;p15"/>
          <p:cNvSpPr txBox="1">
            <a:spLocks/>
          </p:cNvSpPr>
          <p:nvPr/>
        </p:nvSpPr>
        <p:spPr>
          <a:xfrm>
            <a:off x="6300192" y="267494"/>
            <a:ext cx="144016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19672" y="1563638"/>
          <a:ext cx="6408712" cy="2773252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364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52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Scadenze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non programmate e ravvicinate dal Dipartimento</a:t>
                      </a:r>
                    </a:p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Aumento della richiesta documentale dal Dipartimento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Personale amministrativo dedicato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852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Elevata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Estensione Territoriale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Attivazioni nuovi riferimenti territoriali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267494"/>
            <a:ext cx="144016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20"/>
          <p:cNvSpPr txBox="1">
            <a:spLocks noGrp="1"/>
          </p:cNvSpPr>
          <p:nvPr>
            <p:ph type="title"/>
          </p:nvPr>
        </p:nvSpPr>
        <p:spPr>
          <a:xfrm>
            <a:off x="622228" y="526700"/>
            <a:ext cx="69021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</a:rPr>
              <a:t>Sommario</a:t>
            </a:r>
            <a:endParaRPr lang="it-IT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08" name="Google Shape;808;p20"/>
          <p:cNvSpPr txBox="1">
            <a:spLocks noGrp="1"/>
          </p:cNvSpPr>
          <p:nvPr>
            <p:ph type="body" idx="1"/>
          </p:nvPr>
        </p:nvSpPr>
        <p:spPr>
          <a:xfrm>
            <a:off x="827584" y="1779662"/>
            <a:ext cx="6902100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✘"/>
            </a:pPr>
            <a:r>
              <a:rPr lang="it-IT" dirty="0" smtClean="0">
                <a:latin typeface="Arial Black" pitchFamily="34" charset="0"/>
              </a:rPr>
              <a:t>Stato dell’arte del Servizio</a:t>
            </a:r>
            <a:endParaRPr dirty="0">
              <a:latin typeface="Arial Black" pitchFamily="34" charset="0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✘"/>
            </a:pPr>
            <a:r>
              <a:rPr lang="it-IT" dirty="0" smtClean="0">
                <a:latin typeface="Arial Black" pitchFamily="34" charset="0"/>
              </a:rPr>
              <a:t>Punti di forza</a:t>
            </a:r>
            <a:endParaRPr dirty="0">
              <a:latin typeface="Arial Black" pitchFamily="34" charset="0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✘"/>
            </a:pPr>
            <a:r>
              <a:rPr lang="it-IT" dirty="0" smtClean="0">
                <a:latin typeface="Arial Black" pitchFamily="34" charset="0"/>
              </a:rPr>
              <a:t>Punti di debolezza e percorso di miglioramento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✘"/>
            </a:pPr>
            <a:r>
              <a:rPr lang="it-IT" dirty="0" smtClean="0">
                <a:latin typeface="Arial Black" pitchFamily="34" charset="0"/>
              </a:rPr>
              <a:t>Prospettive 2022-2024</a:t>
            </a:r>
            <a:endParaRPr dirty="0">
              <a:latin typeface="Arial Black" pitchFamily="34" charset="0"/>
            </a:endParaRPr>
          </a:p>
        </p:txBody>
      </p:sp>
      <p:sp>
        <p:nvSpPr>
          <p:cNvPr id="809" name="Google Shape;809;p20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1187624" y="2283718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2355726"/>
            <a:ext cx="634380" cy="504056"/>
          </a:xfrm>
          <a:prstGeom prst="rect">
            <a:avLst/>
          </a:prstGeom>
          <a:noFill/>
        </p:spPr>
      </p:pic>
      <p:sp>
        <p:nvSpPr>
          <p:cNvPr id="36" name="Rettangolo 35"/>
          <p:cNvSpPr/>
          <p:nvPr/>
        </p:nvSpPr>
        <p:spPr>
          <a:xfrm>
            <a:off x="1187624" y="31478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41962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907704" y="1064517"/>
            <a:ext cx="727280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Dimensione aziendale del Servizio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Aumento progetti e volontari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Servizio Civile Digitale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3324" y="1491630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3219822"/>
            <a:ext cx="634380" cy="504056"/>
          </a:xfrm>
          <a:prstGeom prst="rect">
            <a:avLst/>
          </a:prstGeom>
          <a:noFill/>
        </p:spPr>
      </p:pic>
      <p:sp>
        <p:nvSpPr>
          <p:cNvPr id="14" name="Google Shape;767;p15"/>
          <p:cNvSpPr txBox="1">
            <a:spLocks/>
          </p:cNvSpPr>
          <p:nvPr/>
        </p:nvSpPr>
        <p:spPr>
          <a:xfrm>
            <a:off x="6300192" y="267494"/>
            <a:ext cx="144016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Civile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Tutela e protezione</a:t>
            </a:r>
            <a:b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Minori</a:t>
            </a:r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1364;p50"/>
          <p:cNvSpPr/>
          <p:nvPr/>
        </p:nvSpPr>
        <p:spPr>
          <a:xfrm rot="-10680286">
            <a:off x="1406993" y="2483669"/>
            <a:ext cx="7355171" cy="320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767;p15"/>
          <p:cNvSpPr txBox="1">
            <a:spLocks/>
          </p:cNvSpPr>
          <p:nvPr/>
        </p:nvSpPr>
        <p:spPr>
          <a:xfrm>
            <a:off x="1547664" y="2931790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</a:t>
            </a: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ott. </a:t>
            </a: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Emanuele </a:t>
            </a:r>
            <a:r>
              <a:rPr lang="it-IT" sz="1800" i="1" dirty="0" err="1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Zullini</a:t>
            </a: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- Direttore UOC IAF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Bruna Zocca</a:t>
            </a:r>
            <a:endParaRPr lang="it-IT" sz="1800" i="1" noProof="0" dirty="0" smtClean="0">
              <a:solidFill>
                <a:srgbClr val="FF0000"/>
              </a:solidFill>
              <a:latin typeface="Arial Black" pitchFamily="34" charset="0"/>
              <a:ea typeface="Mali SemiBold"/>
              <a:cs typeface="Mali SemiBold"/>
              <a:sym typeface="Mali SemiBold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pSp>
        <p:nvGrpSpPr>
          <p:cNvPr id="2" name="Google Shape;1343;p50"/>
          <p:cNvGrpSpPr/>
          <p:nvPr/>
        </p:nvGrpSpPr>
        <p:grpSpPr>
          <a:xfrm>
            <a:off x="395536" y="267494"/>
            <a:ext cx="648072" cy="5363293"/>
            <a:chOff x="685800" y="152400"/>
            <a:chExt cx="318597" cy="4838699"/>
          </a:xfrm>
        </p:grpSpPr>
        <p:sp>
          <p:nvSpPr>
            <p:cNvPr id="17" name="Google Shape;1344;p50"/>
            <p:cNvSpPr/>
            <p:nvPr/>
          </p:nvSpPr>
          <p:spPr>
            <a:xfrm>
              <a:off x="690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345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85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796136" y="267494"/>
            <a:ext cx="25922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Tutela e protezione minori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3" name="Google Shape;808;p20"/>
          <p:cNvSpPr txBox="1">
            <a:spLocks/>
          </p:cNvSpPr>
          <p:nvPr/>
        </p:nvSpPr>
        <p:spPr>
          <a:xfrm>
            <a:off x="1187624" y="1563638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3 Equipe: Bussolengo, </a:t>
            </a: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Domegliara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e Villafranca (Assistente Sociale, Psicologo ed Educatore)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Utenza: 384 famiglie </a:t>
            </a:r>
            <a:b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</a:b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80% giudiziali</a:t>
            </a:r>
            <a:b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</a:b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7,5</a:t>
            </a:r>
            <a:r>
              <a:rPr lang="it-IT" sz="2400" dirty="0" smtClean="0"/>
              <a:t> 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‰ popolazione minorile – Italia: 9,5 ‰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4" name="Google Shape;767;p15"/>
          <p:cNvSpPr txBox="1">
            <a:spLocks/>
          </p:cNvSpPr>
          <p:nvPr/>
        </p:nvSpPr>
        <p:spPr>
          <a:xfrm>
            <a:off x="5580112" y="4227934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1793000</a:t>
            </a: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€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87624" y="1352549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2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U.V.M.D.</a:t>
            </a:r>
            <a:r>
              <a:rPr lang="it-IT" sz="22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progetto sul bambino e sua famiglia  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Ruolo di sostegno all’Autorità Giudiziaria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Presenza Psicologo in Equipe (LEA Sanitario)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Progetto </a:t>
            </a: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P.I.P.P.I</a:t>
            </a: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in tutti i Comuni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Centro per l’Affido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Progetto Care </a:t>
            </a:r>
            <a:r>
              <a:rPr lang="it-IT" sz="24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Leavers</a:t>
            </a: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 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796136" y="267494"/>
            <a:ext cx="25922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Tutela e protezione minori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4932040" y="627534"/>
            <a:ext cx="4248472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Debolezza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Wingdings" pitchFamily="2" charset="2"/>
              </a:rPr>
              <a:t> </a:t>
            </a:r>
            <a:r>
              <a:rPr lang="it-IT" sz="120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Percorso miglioramento</a:t>
            </a:r>
            <a:endParaRPr kumimoji="0" lang="it-IT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5" name="Tabella 14"/>
          <p:cNvGraphicFramePr>
            <a:graphicFrameLocks noGrp="1"/>
          </p:cNvGraphicFramePr>
          <p:nvPr/>
        </p:nvGraphicFramePr>
        <p:xfrm>
          <a:off x="1691680" y="1203598"/>
          <a:ext cx="5904656" cy="3377313"/>
        </p:xfrm>
        <a:graphic>
          <a:graphicData uri="http://schemas.openxmlformats.org/drawingml/2006/table">
            <a:tbl>
              <a:tblPr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{09160D98-0977-4DE6-BF6C-5D77E9B9BDFE}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12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Punti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Debolezza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Percorso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di</a:t>
                      </a:r>
                      <a:r>
                        <a:rPr lang="en-US" sz="1400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</a:rPr>
                        <a:t>miglioramento</a:t>
                      </a:r>
                      <a:endParaRPr lang="en-US" sz="1400" dirty="0" smtClean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175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9370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Personale psicologico non strutturato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Utilizzo graduatoria concorsuale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9370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Carenza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personale amministrativo (corrispondenza con i tribunali)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Reperimento personale dedicato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93701"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Pressione</a:t>
                      </a: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 mediatica sulla Tutela</a:t>
                      </a:r>
                      <a:endParaRPr lang="it-IT" sz="1200" b="0" i="0" u="none" strike="noStrike" cap="none" dirty="0">
                        <a:solidFill>
                          <a:schemeClr val="dk1"/>
                        </a:solidFill>
                        <a:latin typeface="Arial Black" pitchFamily="34" charset="0"/>
                        <a:ea typeface="Nunito Light"/>
                        <a:cs typeface="Nunito Light"/>
                        <a:sym typeface="Nunit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3175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Pts val="1400"/>
                        <a:buFont typeface="Nunito Light"/>
                        <a:buChar char="✘"/>
                        <a:tabLst/>
                        <a:defRPr/>
                      </a:pPr>
                      <a:r>
                        <a:rPr lang="it-IT" sz="1200" b="0" i="0" u="none" strike="noStrike" cap="none" baseline="0" dirty="0" smtClean="0">
                          <a:solidFill>
                            <a:schemeClr val="dk1"/>
                          </a:solidFill>
                          <a:latin typeface="Arial Black" pitchFamily="34" charset="0"/>
                          <a:ea typeface="Nunito Light"/>
                          <a:cs typeface="Nunito Light"/>
                          <a:sym typeface="Nunito"/>
                        </a:rPr>
                        <a:t>Consulenza/Supervisione su materie giuridiche e tecniche agli operatori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D9D9D9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Google Shape;767;p15"/>
          <p:cNvSpPr txBox="1">
            <a:spLocks/>
          </p:cNvSpPr>
          <p:nvPr/>
        </p:nvSpPr>
        <p:spPr>
          <a:xfrm>
            <a:off x="5796136" y="267494"/>
            <a:ext cx="25922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Tutela e protezione minori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1187624" y="2283718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2355726"/>
            <a:ext cx="634380" cy="504056"/>
          </a:xfrm>
          <a:prstGeom prst="rect">
            <a:avLst/>
          </a:prstGeom>
          <a:noFill/>
        </p:spPr>
      </p:pic>
      <p:sp>
        <p:nvSpPr>
          <p:cNvPr id="36" name="Rettangolo 35"/>
          <p:cNvSpPr/>
          <p:nvPr/>
        </p:nvSpPr>
        <p:spPr>
          <a:xfrm>
            <a:off x="1187624" y="3147814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1187624" y="1419622"/>
            <a:ext cx="7776864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907704" y="1064517"/>
            <a:ext cx="727280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Equipe sostegno genitorialità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Integrazione con il Consultorio Familiare</a:t>
            </a: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Strutturazione progetti </a:t>
            </a:r>
            <a:r>
              <a:rPr lang="it-IT" sz="20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P.I.P.P.I</a:t>
            </a:r>
            <a:r>
              <a:rPr lang="it-IT" sz="20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 e Care </a:t>
            </a:r>
            <a:r>
              <a:rPr lang="it-IT" sz="2000" dirty="0" err="1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Leavers</a:t>
            </a:r>
            <a:endParaRPr lang="it-IT" sz="20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tabLst/>
              <a:defRPr/>
            </a:pPr>
            <a:endParaRPr lang="it-IT" sz="2400" dirty="0" smtClean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940152" y="627534"/>
            <a:ext cx="230425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Prospettive 2022-2024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3074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3324" y="1491630"/>
            <a:ext cx="634380" cy="504056"/>
          </a:xfrm>
          <a:prstGeom prst="rect">
            <a:avLst/>
          </a:prstGeom>
          <a:noFill/>
        </p:spPr>
      </p:pic>
      <p:pic>
        <p:nvPicPr>
          <p:cNvPr id="37" name="Picture 2" descr="C:\Users\gmazzi\Desktop\bul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3219822"/>
            <a:ext cx="634380" cy="504056"/>
          </a:xfrm>
          <a:prstGeom prst="rect">
            <a:avLst/>
          </a:prstGeom>
          <a:noFill/>
        </p:spPr>
      </p:pic>
      <p:sp>
        <p:nvSpPr>
          <p:cNvPr id="17" name="Google Shape;767;p15"/>
          <p:cNvSpPr txBox="1">
            <a:spLocks/>
          </p:cNvSpPr>
          <p:nvPr/>
        </p:nvSpPr>
        <p:spPr>
          <a:xfrm>
            <a:off x="5796136" y="267494"/>
            <a:ext cx="2592288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Tutela e protezione minori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41"/>
          <p:cNvSpPr txBox="1">
            <a:spLocks noGrp="1"/>
          </p:cNvSpPr>
          <p:nvPr>
            <p:ph type="title"/>
          </p:nvPr>
        </p:nvSpPr>
        <p:spPr>
          <a:xfrm>
            <a:off x="829000" y="526700"/>
            <a:ext cx="69021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</a:rPr>
              <a:t>Aree d’intervento </a:t>
            </a:r>
            <a:r>
              <a:rPr lang="it-IT" sz="1050" dirty="0" smtClean="0">
                <a:solidFill>
                  <a:srgbClr val="FF0000"/>
                </a:solidFill>
                <a:latin typeface="Arial Black" pitchFamily="34" charset="0"/>
              </a:rPr>
              <a:t>dal Piano di Zona Straordinario 2021</a:t>
            </a:r>
            <a:endParaRPr lang="it-IT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2" name="Google Shape;1072;p41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46</a:t>
            </a:fld>
            <a:endParaRPr/>
          </a:p>
        </p:txBody>
      </p:sp>
      <p:pic>
        <p:nvPicPr>
          <p:cNvPr id="38" name="Picture 3" descr="C:\Users\gmazzi\Desktop\ball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203598"/>
            <a:ext cx="6255401" cy="350979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41"/>
          <p:cNvSpPr txBox="1">
            <a:spLocks noGrp="1"/>
          </p:cNvSpPr>
          <p:nvPr>
            <p:ph type="title"/>
          </p:nvPr>
        </p:nvSpPr>
        <p:spPr>
          <a:xfrm>
            <a:off x="4860032" y="2687314"/>
            <a:ext cx="3672408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 algn="ctr">
              <a:defRPr/>
            </a:pPr>
            <a: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  <a:t>Modello</a:t>
            </a:r>
            <a:b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  <a:t>organizzativo di riferimento</a:t>
            </a:r>
            <a:b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it-IT" sz="24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it-IT" sz="1050" dirty="0" smtClean="0">
                <a:solidFill>
                  <a:srgbClr val="FF0000"/>
                </a:solidFill>
                <a:latin typeface="Arial Black" pitchFamily="34" charset="0"/>
              </a:rPr>
              <a:t>dal Piano di Zona Straordinario 2021</a:t>
            </a:r>
            <a:endParaRPr lang="it-IT" sz="105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72" name="Google Shape;1072;p41"/>
          <p:cNvSpPr txBox="1">
            <a:spLocks noGrp="1"/>
          </p:cNvSpPr>
          <p:nvPr>
            <p:ph type="sldNum" idx="12"/>
          </p:nvPr>
        </p:nvSpPr>
        <p:spPr>
          <a:xfrm>
            <a:off x="8665029" y="127279"/>
            <a:ext cx="326700" cy="2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47</a:t>
            </a:fld>
            <a:endParaRPr/>
          </a:p>
        </p:txBody>
      </p:sp>
      <p:pic>
        <p:nvPicPr>
          <p:cNvPr id="5" name="Picture 2" descr="C:\Users\gmazzi\Desktop\na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123478"/>
            <a:ext cx="4752528" cy="48646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643708" y="4406710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67;p15"/>
          <p:cNvSpPr txBox="1">
            <a:spLocks/>
          </p:cNvSpPr>
          <p:nvPr/>
        </p:nvSpPr>
        <p:spPr>
          <a:xfrm>
            <a:off x="1403648" y="1419622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</a:t>
            </a:r>
            <a:b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Mali SemiBold"/>
                <a:cs typeface="Mali SemiBold"/>
                <a:sym typeface="Mali SemiBold"/>
              </a:rPr>
              <a:t>Professionale di Base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44" name="Google Shape;1365;p50"/>
          <p:cNvSpPr/>
          <p:nvPr/>
        </p:nvSpPr>
        <p:spPr>
          <a:xfrm rot="10800000" flipV="1">
            <a:off x="1403648" y="2715766"/>
            <a:ext cx="7272808" cy="144016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767;p15"/>
          <p:cNvSpPr txBox="1">
            <a:spLocks/>
          </p:cNvSpPr>
          <p:nvPr/>
        </p:nvSpPr>
        <p:spPr>
          <a:xfrm>
            <a:off x="1403648" y="3075806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dott.ssa Cristina </a:t>
            </a:r>
            <a:r>
              <a:rPr lang="it-IT" sz="1800" i="1" noProof="0" dirty="0" err="1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Pinamonte</a:t>
            </a: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/>
            </a:r>
            <a:b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sz="1800" i="1" noProof="0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Coordinatrice</a:t>
            </a:r>
            <a:endParaRPr kumimoji="0" lang="it-IT" sz="18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1026" name="Picture 2" descr="C:\Users\gmazzi\Desktop\SSPB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915566"/>
            <a:ext cx="3457289" cy="201622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gmazzi\Desktop\sspb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2588" y="915566"/>
            <a:ext cx="3537884" cy="201622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C:\Users\gmazzi\Desktop\sspb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71800" y="3075806"/>
            <a:ext cx="4168436" cy="19415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5724128" y="3939902"/>
            <a:ext cx="462662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Bilancio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860.000€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kumimoji="0" lang="it-IT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[50%</a:t>
            </a:r>
            <a:r>
              <a:rPr kumimoji="0" lang="it-IT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 Sanitario]</a:t>
            </a:r>
            <a:endParaRPr kumimoji="0" lang="it-IT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dell’arte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pic>
        <p:nvPicPr>
          <p:cNvPr id="2050" name="Picture 2" descr="C:\Users\gmazzi\Desktop\ansi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624" y="1131590"/>
            <a:ext cx="7601312" cy="331236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767;p15"/>
          <p:cNvSpPr txBox="1">
            <a:spLocks/>
          </p:cNvSpPr>
          <p:nvPr/>
        </p:nvSpPr>
        <p:spPr>
          <a:xfrm>
            <a:off x="5580112" y="627534"/>
            <a:ext cx="302433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Stato </a:t>
            </a: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dell’arte – Utenza 2020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1691680" y="1059582"/>
          <a:ext cx="6096000" cy="2519680"/>
        </p:xfrm>
        <a:graphic>
          <a:graphicData uri="http://schemas.openxmlformats.org/drawingml/2006/table">
            <a:tbl>
              <a:tblPr firstRow="1" bandRow="1">
                <a:tableStyleId>{0C3208F0-AD8F-4053-A8EF-DEC011EDB4A5}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Area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Utenti in carico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Segretariato Sociale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Totale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%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Minori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2890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1618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4508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31%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Anziani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3949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1558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5507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38%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Disabili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1558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473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2031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15%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Disagio Adulto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1447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754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2201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16%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Totale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9844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4403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14247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100%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Google Shape;767;p15"/>
          <p:cNvSpPr txBox="1">
            <a:spLocks/>
          </p:cNvSpPr>
          <p:nvPr/>
        </p:nvSpPr>
        <p:spPr>
          <a:xfrm>
            <a:off x="1835696" y="3795886"/>
            <a:ext cx="5760640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Utenza straniera = 17% - Popolazione residente = 11%</a:t>
            </a:r>
            <a:b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dirty="0" smtClean="0">
                <a:solidFill>
                  <a:srgbClr val="00B05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/>
            </a:r>
            <a:br>
              <a:rPr lang="it-IT" dirty="0" smtClean="0">
                <a:solidFill>
                  <a:srgbClr val="00B05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</a:br>
            <a:r>
              <a:rPr lang="it-IT" dirty="0" smtClean="0">
                <a:solidFill>
                  <a:srgbClr val="00B05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Utenza su popolazione residente = 3.28% utenza in carico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00B05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1.46% Segretariato sociale - </a:t>
            </a:r>
            <a:r>
              <a:rPr kumimoji="0" lang="it-IT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Totale</a:t>
            </a:r>
            <a:r>
              <a:rPr kumimoji="0" lang="it-IT" b="0" i="0" u="none" strike="noStrike" kern="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 Black" pitchFamily="34" charset="0"/>
                <a:ea typeface="Mali SemiBold"/>
                <a:cs typeface="Mali SemiBold"/>
                <a:sym typeface="Mali SemiBold"/>
              </a:rPr>
              <a:t> = 4,74%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58;p50"/>
          <p:cNvGrpSpPr/>
          <p:nvPr/>
        </p:nvGrpSpPr>
        <p:grpSpPr>
          <a:xfrm>
            <a:off x="395536" y="411510"/>
            <a:ext cx="648072" cy="5054723"/>
            <a:chOff x="1447800" y="152400"/>
            <a:chExt cx="318597" cy="4838699"/>
          </a:xfrm>
        </p:grpSpPr>
        <p:sp>
          <p:nvSpPr>
            <p:cNvPr id="1359" name="Google Shape;1359;p50"/>
            <p:cNvSpPr/>
            <p:nvPr/>
          </p:nvSpPr>
          <p:spPr>
            <a:xfrm>
              <a:off x="1452143" y="158450"/>
              <a:ext cx="215896" cy="4770665"/>
            </a:xfrm>
            <a:custGeom>
              <a:avLst/>
              <a:gdLst/>
              <a:ahLst/>
              <a:cxnLst/>
              <a:rect l="l" t="t" r="r" b="b"/>
              <a:pathLst>
                <a:path w="164806" h="3641729" extrusionOk="0">
                  <a:moveTo>
                    <a:pt x="164807" y="394989"/>
                  </a:moveTo>
                  <a:cubicBezTo>
                    <a:pt x="156185" y="351574"/>
                    <a:pt x="93171" y="32822"/>
                    <a:pt x="88053" y="7536"/>
                  </a:cubicBezTo>
                  <a:cubicBezTo>
                    <a:pt x="87620" y="5242"/>
                    <a:pt x="87006" y="2988"/>
                    <a:pt x="86219" y="798"/>
                  </a:cubicBezTo>
                  <a:cubicBezTo>
                    <a:pt x="85017" y="-2343"/>
                    <a:pt x="77441" y="4604"/>
                    <a:pt x="76836" y="7526"/>
                  </a:cubicBezTo>
                  <a:cubicBezTo>
                    <a:pt x="71773" y="32822"/>
                    <a:pt x="8686" y="347473"/>
                    <a:pt x="0" y="391002"/>
                  </a:cubicBezTo>
                  <a:cubicBezTo>
                    <a:pt x="0" y="400985"/>
                    <a:pt x="294" y="3614959"/>
                    <a:pt x="294" y="3614959"/>
                  </a:cubicBezTo>
                  <a:cubicBezTo>
                    <a:pt x="294" y="3628282"/>
                    <a:pt x="37358" y="3641729"/>
                    <a:pt x="82403" y="3641729"/>
                  </a:cubicBezTo>
                  <a:cubicBezTo>
                    <a:pt x="127448" y="3641729"/>
                    <a:pt x="164531" y="3628292"/>
                    <a:pt x="164531" y="3614959"/>
                  </a:cubicBezTo>
                  <a:lnTo>
                    <a:pt x="164742" y="3614959"/>
                  </a:lnTo>
                  <a:cubicBezTo>
                    <a:pt x="164742" y="3614959"/>
                    <a:pt x="164807" y="406076"/>
                    <a:pt x="164807" y="3949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60" name="Google Shape;1360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47800" y="152400"/>
              <a:ext cx="318597" cy="4838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72" name="Google Shape;1372;p50"/>
          <p:cNvSpPr/>
          <p:nvPr/>
        </p:nvSpPr>
        <p:spPr>
          <a:xfrm rot="-10680205">
            <a:off x="5725385" y="4404889"/>
            <a:ext cx="1892702" cy="105178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5;p50"/>
          <p:cNvSpPr/>
          <p:nvPr/>
        </p:nvSpPr>
        <p:spPr>
          <a:xfrm rot="10800000">
            <a:off x="5148064" y="483518"/>
            <a:ext cx="3744416" cy="7200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767;p15"/>
          <p:cNvSpPr txBox="1">
            <a:spLocks/>
          </p:cNvSpPr>
          <p:nvPr/>
        </p:nvSpPr>
        <p:spPr>
          <a:xfrm>
            <a:off x="5148064" y="267494"/>
            <a:ext cx="7146900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Servizio Sociale Professionale di Base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  <p:sp>
        <p:nvSpPr>
          <p:cNvPr id="11" name="Google Shape;808;p20"/>
          <p:cNvSpPr txBox="1">
            <a:spLocks/>
          </p:cNvSpPr>
          <p:nvPr/>
        </p:nvSpPr>
        <p:spPr>
          <a:xfrm>
            <a:off x="1187624" y="1419622"/>
            <a:ext cx="7632848" cy="208329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17500" defTabSz="914400" eaLnBrk="1" fontAlgn="auto" latinLnBrk="0" hangingPunct="1">
              <a:spcBef>
                <a:spcPts val="6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Porta d’accesso del cittadino ai Servizi</a:t>
            </a:r>
          </a:p>
          <a:p>
            <a:pPr marL="457200" indent="-317500" defTabSz="914400" eaLnBrk="1" fontAlgn="auto" latinLnBrk="0" hangingPunct="1">
              <a:spcBef>
                <a:spcPts val="10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Capillarità del Servizio</a:t>
            </a:r>
          </a:p>
          <a:p>
            <a:pPr marL="457200" indent="-317500" defTabSz="914400" eaLnBrk="1" fontAlgn="auto" latinLnBrk="0" hangingPunct="1">
              <a:spcBef>
                <a:spcPts val="10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Formazione aziendale su bisogni emergenti</a:t>
            </a:r>
          </a:p>
          <a:p>
            <a:pPr marL="457200" indent="-317500" defTabSz="914400" eaLnBrk="1" fontAlgn="auto" latinLnBrk="0" hangingPunct="1">
              <a:spcBef>
                <a:spcPts val="1000"/>
              </a:spcBef>
              <a:buClr>
                <a:schemeClr val="accent5"/>
              </a:buClr>
              <a:buSzPts val="1400"/>
              <a:buFont typeface="Nunito Light"/>
              <a:buChar char="✘"/>
              <a:tabLst/>
              <a:defRPr/>
            </a:pPr>
            <a:r>
              <a:rPr lang="it-IT" sz="2400" dirty="0" smtClean="0">
                <a:solidFill>
                  <a:schemeClr val="dk1"/>
                </a:solidFill>
                <a:latin typeface="Arial Black" pitchFamily="34" charset="0"/>
                <a:ea typeface="Nunito Light"/>
                <a:cs typeface="Nunito Light"/>
              </a:rPr>
              <a:t>Sostituzioni colleghi in caso di brevi assenze-ferie</a:t>
            </a:r>
            <a:endParaRPr lang="it-IT" sz="2400" dirty="0">
              <a:solidFill>
                <a:schemeClr val="dk1"/>
              </a:solidFill>
              <a:latin typeface="Arial Black" pitchFamily="34" charset="0"/>
              <a:ea typeface="Nunito Light"/>
              <a:cs typeface="Nunito Light"/>
            </a:endParaRPr>
          </a:p>
        </p:txBody>
      </p:sp>
      <p:sp>
        <p:nvSpPr>
          <p:cNvPr id="12" name="Google Shape;767;p15"/>
          <p:cNvSpPr txBox="1">
            <a:spLocks/>
          </p:cNvSpPr>
          <p:nvPr/>
        </p:nvSpPr>
        <p:spPr>
          <a:xfrm>
            <a:off x="6300192" y="627534"/>
            <a:ext cx="1584176" cy="216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ali SemiBold"/>
              <a:buNone/>
              <a:tabLst/>
              <a:defRPr/>
            </a:pPr>
            <a:r>
              <a:rPr lang="it-IT" dirty="0" smtClean="0">
                <a:solidFill>
                  <a:srgbClr val="FF0000"/>
                </a:solidFill>
                <a:latin typeface="Arial Black" pitchFamily="34" charset="0"/>
                <a:ea typeface="Mali SemiBold"/>
                <a:cs typeface="Mali SemiBold"/>
                <a:sym typeface="Mali SemiBold"/>
              </a:rPr>
              <a:t>Punti di Forza</a:t>
            </a:r>
            <a:endParaRPr kumimoji="0" lang="it-IT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Mali SemiBold"/>
              <a:cs typeface="Mali SemiBold"/>
              <a:sym typeface="Mali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y template">
  <a:themeElements>
    <a:clrScheme name="Custom 347">
      <a:dk1>
        <a:srgbClr val="21355A"/>
      </a:dk1>
      <a:lt1>
        <a:srgbClr val="FFFFFF"/>
      </a:lt1>
      <a:dk2>
        <a:srgbClr val="59BB00"/>
      </a:dk2>
      <a:lt2>
        <a:srgbClr val="00BABE"/>
      </a:lt2>
      <a:accent1>
        <a:srgbClr val="3AA0FF"/>
      </a:accent1>
      <a:accent2>
        <a:srgbClr val="3924BB"/>
      </a:accent2>
      <a:accent3>
        <a:srgbClr val="D63ED1"/>
      </a:accent3>
      <a:accent4>
        <a:srgbClr val="FF0000"/>
      </a:accent4>
      <a:accent5>
        <a:srgbClr val="FF8200"/>
      </a:accent5>
      <a:accent6>
        <a:srgbClr val="FFCC00"/>
      </a:accent6>
      <a:hlink>
        <a:srgbClr val="1C7AD3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1424</Words>
  <Application>Microsoft Office PowerPoint</Application>
  <PresentationFormat>Presentazione su schermo (16:9)</PresentationFormat>
  <Paragraphs>382</Paragraphs>
  <Slides>47</Slides>
  <Notes>47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47</vt:i4>
      </vt:variant>
    </vt:vector>
  </HeadingPairs>
  <TitlesOfParts>
    <vt:vector size="56" baseType="lpstr">
      <vt:lpstr>Arial</vt:lpstr>
      <vt:lpstr>Arial Black</vt:lpstr>
      <vt:lpstr>Mali SemiBold</vt:lpstr>
      <vt:lpstr>Calibri</vt:lpstr>
      <vt:lpstr>Nunito</vt:lpstr>
      <vt:lpstr>Nunito Light</vt:lpstr>
      <vt:lpstr>Wingdings</vt:lpstr>
      <vt:lpstr>Inria Sans</vt:lpstr>
      <vt:lpstr>Ely template</vt:lpstr>
      <vt:lpstr>Azienda Ulss 9 Scaligera</vt:lpstr>
      <vt:lpstr>Diapositiva 2</vt:lpstr>
      <vt:lpstr>Una lunga storia fatta insieme</vt:lpstr>
      <vt:lpstr>Sommario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Aree d’intervento dal Piano di Zona Straordinario 2021</vt:lpstr>
      <vt:lpstr>Modello organizzativo di riferimento  dal Piano di Zona Straordinario 2021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Comitato dei Sindaci</dc:title>
  <dc:creator>Gabriele Mazzi</dc:creator>
  <cp:lastModifiedBy>gmazzi</cp:lastModifiedBy>
  <cp:revision>52</cp:revision>
  <dcterms:modified xsi:type="dcterms:W3CDTF">2021-07-02T07:42:36Z</dcterms:modified>
</cp:coreProperties>
</file>