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552" r:id="rId19"/>
    <p:sldId id="273" r:id="rId20"/>
    <p:sldId id="557" r:id="rId21"/>
    <p:sldId id="543" r:id="rId22"/>
    <p:sldId id="544" r:id="rId23"/>
    <p:sldId id="502" r:id="rId24"/>
    <p:sldId id="545" r:id="rId25"/>
    <p:sldId id="546" r:id="rId26"/>
    <p:sldId id="547" r:id="rId27"/>
    <p:sldId id="556" r:id="rId2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14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Giovanni Mela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–Giovanni Mela</a:t>
            </a:r>
          </a:p>
        </p:txBody>
      </p:sp>
      <p:sp>
        <p:nvSpPr>
          <p:cNvPr id="94" name="“Inserisci qui una citazione”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9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magin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magine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magine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magine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magine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magine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magine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ettangolo"/>
          <p:cNvSpPr/>
          <p:nvPr/>
        </p:nvSpPr>
        <p:spPr>
          <a:xfrm>
            <a:off x="4690" y="-28919"/>
            <a:ext cx="24421821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20" name="Rettangolo"/>
          <p:cNvSpPr/>
          <p:nvPr/>
        </p:nvSpPr>
        <p:spPr>
          <a:xfrm>
            <a:off x="-22443" y="11437139"/>
            <a:ext cx="24428886" cy="230042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21" name="Bussolengo 25/05/2022…"/>
          <p:cNvSpPr txBox="1"/>
          <p:nvPr/>
        </p:nvSpPr>
        <p:spPr>
          <a:xfrm>
            <a:off x="1036775" y="11653358"/>
            <a:ext cx="8369279" cy="19030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900" b="0">
                <a:solidFill>
                  <a:srgbClr val="2D7C9C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it-IT" dirty="0">
                <a:latin typeface="Source Sans Pro Bold"/>
                <a:ea typeface="Source Sans Pro Bold"/>
                <a:cs typeface="Source Sans Pro Bold"/>
                <a:sym typeface="Source Sans Pro Bold"/>
              </a:rPr>
              <a:t>COMITATO DEI SINDACI</a:t>
            </a:r>
          </a:p>
          <a:p>
            <a:pPr algn="l">
              <a:defRPr sz="3900" b="0">
                <a:solidFill>
                  <a:srgbClr val="2D7C9C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dirty="0" err="1">
                <a:latin typeface="Source Sans Pro Bold"/>
                <a:ea typeface="Source Sans Pro Bold"/>
                <a:cs typeface="Source Sans Pro Bold"/>
                <a:sym typeface="Source Sans Pro Bold"/>
              </a:rPr>
              <a:t>Bussolengo</a:t>
            </a:r>
            <a:r>
              <a:rPr lang="it-IT" dirty="0">
                <a:latin typeface="Source Sans Pro Bold"/>
                <a:ea typeface="Source Sans Pro Bold"/>
                <a:cs typeface="Source Sans Pro Bold"/>
                <a:sym typeface="Source Sans Pro Bold"/>
              </a:rPr>
              <a:t> – Villa Spinola</a:t>
            </a:r>
            <a:r>
              <a:rPr dirty="0">
                <a:latin typeface="Source Sans Pro Bold"/>
                <a:ea typeface="Source Sans Pro Bold"/>
                <a:cs typeface="Source Sans Pro Bold"/>
                <a:sym typeface="Source Sans Pro Bold"/>
              </a:rPr>
              <a:t> </a:t>
            </a:r>
            <a:r>
              <a:rPr lang="it-IT" dirty="0">
                <a:latin typeface="Source Sans Pro Bold"/>
                <a:ea typeface="Source Sans Pro Bold"/>
                <a:cs typeface="Source Sans Pro Bold"/>
                <a:sym typeface="Source Sans Pro Bold"/>
              </a:rPr>
              <a:t>15/06</a:t>
            </a:r>
            <a:r>
              <a:rPr dirty="0">
                <a:latin typeface="Source Sans Pro Bold"/>
                <a:ea typeface="Source Sans Pro Bold"/>
                <a:cs typeface="Source Sans Pro Bold"/>
                <a:sym typeface="Source Sans Pro Bold"/>
              </a:rPr>
              <a:t>/2022</a:t>
            </a:r>
          </a:p>
          <a:p>
            <a:pPr algn="l">
              <a:defRPr sz="3900" b="0">
                <a:solidFill>
                  <a:srgbClr val="2D7C9C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i="1" dirty="0"/>
          </a:p>
        </p:txBody>
      </p:sp>
      <p:pic>
        <p:nvPicPr>
          <p:cNvPr id="122" name="Logo Comitato Sindaci Distretto 4 Ovest VR - colori.png" descr="Logo Comitato Sindaci Distretto 4 Ovest VR - color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0678" y="11922157"/>
            <a:ext cx="2420780" cy="1295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ULSS 9 - Logo.jpeg" descr="ULSS 9 - Logo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0484" y="11925590"/>
            <a:ext cx="2628742" cy="13997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Logo Comune Sona.jpg" descr="Logo Comune Son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36604" y="11925590"/>
            <a:ext cx="1060988" cy="139972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Comune…"/>
          <p:cNvSpPr txBox="1"/>
          <p:nvPr/>
        </p:nvSpPr>
        <p:spPr>
          <a:xfrm>
            <a:off x="14128832" y="12128880"/>
            <a:ext cx="1630833" cy="993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3100" b="0">
                <a:solidFill>
                  <a:srgbClr val="5E5E5E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>
                <a:latin typeface="Source Sans Pro Bold"/>
                <a:ea typeface="Source Sans Pro Bold"/>
                <a:cs typeface="Source Sans Pro Bold"/>
                <a:sym typeface="Source Sans Pro Bold"/>
              </a:rPr>
              <a:t>Comune</a:t>
            </a:r>
          </a:p>
          <a:p>
            <a:pPr algn="l">
              <a:lnSpc>
                <a:spcPct val="80000"/>
              </a:lnSpc>
              <a:defRPr sz="3100" b="0">
                <a:solidFill>
                  <a:srgbClr val="5E5E5E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>
                <a:latin typeface="Source Sans Pro Bold"/>
                <a:ea typeface="Source Sans Pro Bold"/>
                <a:cs typeface="Source Sans Pro Bold"/>
                <a:sym typeface="Source Sans Pro Bold"/>
              </a:rPr>
              <a:t>di Sona</a:t>
            </a:r>
          </a:p>
        </p:txBody>
      </p:sp>
      <p:sp>
        <p:nvSpPr>
          <p:cNvPr id="126" name="€"/>
          <p:cNvSpPr txBox="1"/>
          <p:nvPr/>
        </p:nvSpPr>
        <p:spPr>
          <a:xfrm>
            <a:off x="1050808" y="-2622921"/>
            <a:ext cx="6819901" cy="1606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0000" b="0" cap="all">
                <a:solidFill>
                  <a:srgbClr val="0E364D"/>
                </a:solidFill>
                <a:latin typeface="Source Sans Pro Bold"/>
                <a:ea typeface="Source Sans Pro Bold"/>
                <a:cs typeface="Source Sans Pro Bold"/>
                <a:sym typeface="Source Sans Pro Bold"/>
              </a:defRPr>
            </a:lvl1pPr>
          </a:lstStyle>
          <a:p>
            <a:r>
              <a:rPr dirty="0"/>
              <a:t>€</a:t>
            </a:r>
          </a:p>
        </p:txBody>
      </p:sp>
      <p:sp>
        <p:nvSpPr>
          <p:cNvPr id="127" name="Bilancio…"/>
          <p:cNvSpPr txBox="1"/>
          <p:nvPr/>
        </p:nvSpPr>
        <p:spPr>
          <a:xfrm>
            <a:off x="7517246" y="3233093"/>
            <a:ext cx="13223172" cy="6565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0200" b="0" cap="all">
                <a:solidFill>
                  <a:srgbClr val="FFFFFF"/>
                </a:solidFill>
                <a:latin typeface="Big Shoulders Display Bold"/>
                <a:ea typeface="Big Shoulders Display Bold"/>
                <a:cs typeface="Big Shoulders Display Bold"/>
                <a:sym typeface="Big Shoulders Display Bold"/>
              </a:defRPr>
            </a:pPr>
            <a:r>
              <a:rPr sz="14000" dirty="0" err="1"/>
              <a:t>Bilancio</a:t>
            </a:r>
            <a:endParaRPr sz="14000" dirty="0"/>
          </a:p>
          <a:p>
            <a:pPr algn="l">
              <a:defRPr sz="20200" b="0" cap="all">
                <a:solidFill>
                  <a:srgbClr val="FFFFFF"/>
                </a:solidFill>
                <a:latin typeface="Big Shoulders Display Bold"/>
                <a:ea typeface="Big Shoulders Display Bold"/>
                <a:cs typeface="Big Shoulders Display Bold"/>
                <a:sym typeface="Big Shoulders Display Bold"/>
              </a:defRPr>
            </a:pPr>
            <a:r>
              <a:rPr sz="14000" dirty="0"/>
              <a:t>di </a:t>
            </a:r>
            <a:r>
              <a:rPr sz="14000" dirty="0" err="1"/>
              <a:t>previsione</a:t>
            </a:r>
            <a:r>
              <a:rPr lang="it-IT" sz="14000" dirty="0"/>
              <a:t> e</a:t>
            </a:r>
            <a:r>
              <a:rPr sz="14000" dirty="0"/>
              <a:t> </a:t>
            </a:r>
            <a:r>
              <a:rPr lang="it-IT" sz="14000" dirty="0"/>
              <a:t>quota</a:t>
            </a:r>
          </a:p>
          <a:p>
            <a:pPr algn="l">
              <a:defRPr sz="20200" b="0" cap="all">
                <a:solidFill>
                  <a:srgbClr val="FFFFFF"/>
                </a:solidFill>
                <a:latin typeface="Big Shoulders Display Bold"/>
                <a:ea typeface="Big Shoulders Display Bold"/>
                <a:cs typeface="Big Shoulders Display Bold"/>
                <a:sym typeface="Big Shoulders Display Bold"/>
              </a:defRPr>
            </a:pPr>
            <a:r>
              <a:rPr sz="14000" dirty="0"/>
              <a:t>2022</a:t>
            </a:r>
          </a:p>
        </p:txBody>
      </p:sp>
      <p:sp>
        <p:nvSpPr>
          <p:cNvPr id="128" name="Ipotesi bilancio di previsione 2022 componente Sociale – Ulss 9 Scaligera"/>
          <p:cNvSpPr txBox="1"/>
          <p:nvPr/>
        </p:nvSpPr>
        <p:spPr>
          <a:xfrm>
            <a:off x="7517246" y="1762560"/>
            <a:ext cx="13744147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9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lvl1pPr>
          </a:lstStyle>
          <a:p>
            <a:r>
              <a:rPr lang="it-IT" dirty="0"/>
              <a:t>B</a:t>
            </a:r>
            <a:r>
              <a:rPr dirty="0" err="1"/>
              <a:t>ilancio</a:t>
            </a:r>
            <a:r>
              <a:rPr dirty="0"/>
              <a:t> di </a:t>
            </a:r>
            <a:r>
              <a:rPr dirty="0" err="1"/>
              <a:t>previsione</a:t>
            </a:r>
            <a:r>
              <a:rPr dirty="0"/>
              <a:t> 2022 </a:t>
            </a:r>
            <a:r>
              <a:rPr dirty="0" err="1"/>
              <a:t>componente</a:t>
            </a:r>
            <a:r>
              <a:rPr dirty="0"/>
              <a:t> </a:t>
            </a:r>
            <a:r>
              <a:rPr dirty="0" err="1"/>
              <a:t>Sociale</a:t>
            </a:r>
            <a:r>
              <a:rPr dirty="0"/>
              <a:t> – </a:t>
            </a:r>
            <a:r>
              <a:rPr dirty="0" err="1"/>
              <a:t>Ulss</a:t>
            </a:r>
            <a:r>
              <a:rPr dirty="0"/>
              <a:t> 9 </a:t>
            </a:r>
            <a:r>
              <a:rPr dirty="0" err="1"/>
              <a:t>Scaligera</a:t>
            </a:r>
            <a:endParaRPr lang="it-IT" dirty="0"/>
          </a:p>
          <a:p>
            <a:r>
              <a:rPr lang="it-IT" dirty="0"/>
              <a:t>DISTRETTO 4 OVEST V.SE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87" name="Psichiatria"/>
          <p:cNvSpPr txBox="1"/>
          <p:nvPr/>
        </p:nvSpPr>
        <p:spPr>
          <a:xfrm>
            <a:off x="4549829" y="1880644"/>
            <a:ext cx="4951737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Psichiatria</a:t>
            </a:r>
          </a:p>
        </p:txBody>
      </p:sp>
      <p:sp>
        <p:nvSpPr>
          <p:cNvPr id="188" name="Analisi costi:"/>
          <p:cNvSpPr txBox="1"/>
          <p:nvPr/>
        </p:nvSpPr>
        <p:spPr>
          <a:xfrm>
            <a:off x="4616608" y="117239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Analisi costi:</a:t>
            </a:r>
          </a:p>
        </p:txBody>
      </p:sp>
      <p:sp>
        <p:nvSpPr>
          <p:cNvPr id="189" name="09."/>
          <p:cNvSpPr txBox="1"/>
          <p:nvPr/>
        </p:nvSpPr>
        <p:spPr>
          <a:xfrm>
            <a:off x="1140666" y="831025"/>
            <a:ext cx="3240736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E77D7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09.</a:t>
            </a:r>
          </a:p>
        </p:txBody>
      </p:sp>
      <p:sp>
        <p:nvSpPr>
          <p:cNvPr id="190" name="Rettangolo arrotondato"/>
          <p:cNvSpPr/>
          <p:nvPr/>
        </p:nvSpPr>
        <p:spPr>
          <a:xfrm>
            <a:off x="1434555" y="4607477"/>
            <a:ext cx="21209765" cy="7777459"/>
          </a:xfrm>
          <a:prstGeom prst="roundRect">
            <a:avLst>
              <a:gd name="adj" fmla="val 1974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113F482-C2BB-9B89-BB6A-63BF37A69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139" y="6008914"/>
            <a:ext cx="20226596" cy="408680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Rettangolo"/>
          <p:cNvSpPr/>
          <p:nvPr/>
        </p:nvSpPr>
        <p:spPr>
          <a:xfrm>
            <a:off x="-37820" y="0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4" name="Costi generali"/>
          <p:cNvSpPr txBox="1"/>
          <p:nvPr/>
        </p:nvSpPr>
        <p:spPr>
          <a:xfrm>
            <a:off x="4115221" y="1063488"/>
            <a:ext cx="6485542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rPr dirty="0" err="1"/>
              <a:t>Costi</a:t>
            </a:r>
            <a:r>
              <a:rPr dirty="0"/>
              <a:t> </a:t>
            </a:r>
            <a:r>
              <a:rPr dirty="0" err="1"/>
              <a:t>generali</a:t>
            </a:r>
            <a:endParaRPr dirty="0"/>
          </a:p>
        </p:txBody>
      </p:sp>
      <p:sp>
        <p:nvSpPr>
          <p:cNvPr id="195" name="Analisi costi:"/>
          <p:cNvSpPr txBox="1"/>
          <p:nvPr/>
        </p:nvSpPr>
        <p:spPr>
          <a:xfrm>
            <a:off x="4149391" y="44901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/>
              <a:t>Analisi</a:t>
            </a:r>
            <a:r>
              <a:rPr dirty="0"/>
              <a:t> </a:t>
            </a:r>
            <a:r>
              <a:rPr dirty="0" err="1"/>
              <a:t>costi</a:t>
            </a:r>
            <a:r>
              <a:rPr dirty="0"/>
              <a:t>:</a:t>
            </a:r>
          </a:p>
        </p:txBody>
      </p:sp>
      <p:sp>
        <p:nvSpPr>
          <p:cNvPr id="196" name="10."/>
          <p:cNvSpPr txBox="1"/>
          <p:nvPr/>
        </p:nvSpPr>
        <p:spPr>
          <a:xfrm>
            <a:off x="1159328" y="174092"/>
            <a:ext cx="2680666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A6C773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10.</a:t>
            </a:r>
          </a:p>
        </p:txBody>
      </p:sp>
      <p:sp>
        <p:nvSpPr>
          <p:cNvPr id="197" name="Rettangolo arrotondato"/>
          <p:cNvSpPr/>
          <p:nvPr/>
        </p:nvSpPr>
        <p:spPr>
          <a:xfrm>
            <a:off x="1485861" y="2614981"/>
            <a:ext cx="21126865" cy="11011819"/>
          </a:xfrm>
          <a:prstGeom prst="roundRect">
            <a:avLst>
              <a:gd name="adj" fmla="val 1756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F66F82F-D29F-42E4-CCB1-EC5BC27AD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582" y="2805358"/>
            <a:ext cx="16989424" cy="1017623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10364C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1" name="Analisi ricavi"/>
          <p:cNvSpPr txBox="1"/>
          <p:nvPr/>
        </p:nvSpPr>
        <p:spPr>
          <a:xfrm>
            <a:off x="1223818" y="1070316"/>
            <a:ext cx="5112703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91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rPr dirty="0" err="1"/>
              <a:t>Analisi</a:t>
            </a:r>
            <a:r>
              <a:rPr dirty="0"/>
              <a:t> </a:t>
            </a:r>
            <a:r>
              <a:rPr dirty="0" err="1"/>
              <a:t>ricavi</a:t>
            </a:r>
            <a:endParaRPr dirty="0"/>
          </a:p>
        </p:txBody>
      </p:sp>
      <p:sp>
        <p:nvSpPr>
          <p:cNvPr id="203" name="Rettangolo arrotondato"/>
          <p:cNvSpPr/>
          <p:nvPr/>
        </p:nvSpPr>
        <p:spPr>
          <a:xfrm>
            <a:off x="7433642" y="1"/>
            <a:ext cx="15202424" cy="13585370"/>
          </a:xfrm>
          <a:prstGeom prst="roundRect">
            <a:avLst>
              <a:gd name="adj" fmla="val 1536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4" name="}"/>
          <p:cNvSpPr txBox="1"/>
          <p:nvPr/>
        </p:nvSpPr>
        <p:spPr>
          <a:xfrm>
            <a:off x="6546673" y="349202"/>
            <a:ext cx="886969" cy="247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5600" b="0" cap="all">
                <a:solidFill>
                  <a:srgbClr val="39ABDB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dirty="0"/>
              <a:t>}</a:t>
            </a:r>
          </a:p>
        </p:txBody>
      </p:sp>
      <p:sp>
        <p:nvSpPr>
          <p:cNvPr id="202" name="{"/>
          <p:cNvSpPr txBox="1"/>
          <p:nvPr/>
        </p:nvSpPr>
        <p:spPr>
          <a:xfrm>
            <a:off x="253697" y="349202"/>
            <a:ext cx="886969" cy="247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5600" b="0" cap="all">
                <a:solidFill>
                  <a:srgbClr val="39ABDB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dirty="0"/>
              <a:t>{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B4DF570-F22A-2941-53CA-5283693A2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9278" y="349203"/>
            <a:ext cx="11553832" cy="128869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8" name="Analisi Sbilancio"/>
          <p:cNvSpPr txBox="1"/>
          <p:nvPr/>
        </p:nvSpPr>
        <p:spPr>
          <a:xfrm>
            <a:off x="2273395" y="1202888"/>
            <a:ext cx="7719646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Analisi Sbilancio</a:t>
            </a:r>
          </a:p>
        </p:txBody>
      </p:sp>
      <p:sp>
        <p:nvSpPr>
          <p:cNvPr id="209" name="{"/>
          <p:cNvSpPr txBox="1"/>
          <p:nvPr/>
        </p:nvSpPr>
        <p:spPr>
          <a:xfrm>
            <a:off x="1140666" y="456375"/>
            <a:ext cx="990982" cy="279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7700" b="0" cap="all">
                <a:solidFill>
                  <a:srgbClr val="39ABDB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{</a:t>
            </a:r>
          </a:p>
        </p:txBody>
      </p:sp>
      <p:sp>
        <p:nvSpPr>
          <p:cNvPr id="210" name="Rettangolo arrotondato"/>
          <p:cNvSpPr/>
          <p:nvPr/>
        </p:nvSpPr>
        <p:spPr>
          <a:xfrm>
            <a:off x="1434555" y="3787850"/>
            <a:ext cx="21209765" cy="8884262"/>
          </a:xfrm>
          <a:prstGeom prst="roundRect">
            <a:avLst>
              <a:gd name="adj" fmla="val 1728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1" name="}"/>
          <p:cNvSpPr txBox="1"/>
          <p:nvPr/>
        </p:nvSpPr>
        <p:spPr>
          <a:xfrm>
            <a:off x="10150119" y="456375"/>
            <a:ext cx="990982" cy="279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7700" b="0" cap="all">
                <a:solidFill>
                  <a:srgbClr val="39ABDB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}</a:t>
            </a:r>
          </a:p>
        </p:txBody>
      </p:sp>
      <p:pic>
        <p:nvPicPr>
          <p:cNvPr id="212" name="Immagine 5" descr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807" y="4457339"/>
            <a:ext cx="18529261" cy="76503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5" name="AREA DISABILITÀ: Servizio Integrazione Scolastica SIS per aumento minori da seguire, aumento costi cooperativa convenzionata. Aumento costi compensato da minori costi per servizi semiresidenziali/residenziali: + € 137.448,60…"/>
          <p:cNvSpPr txBox="1"/>
          <p:nvPr/>
        </p:nvSpPr>
        <p:spPr>
          <a:xfrm>
            <a:off x="1557653" y="4913015"/>
            <a:ext cx="20829465" cy="76738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dirty="0">
                <a:latin typeface="Source Sans Pro Bold"/>
                <a:ea typeface="Source Sans Pro Bold"/>
                <a:cs typeface="Source Sans Pro Bold"/>
                <a:sym typeface="Source Sans Pro Bold"/>
              </a:rPr>
              <a:t>AREA DISABILITÀ</a:t>
            </a:r>
            <a:r>
              <a:rPr dirty="0"/>
              <a:t>: Servizio </a:t>
            </a:r>
            <a:r>
              <a:rPr dirty="0" err="1"/>
              <a:t>Integrazione</a:t>
            </a:r>
            <a:r>
              <a:rPr dirty="0"/>
              <a:t> </a:t>
            </a:r>
            <a:r>
              <a:rPr dirty="0" err="1"/>
              <a:t>Scolastica</a:t>
            </a:r>
            <a:r>
              <a:rPr dirty="0"/>
              <a:t> SIS per </a:t>
            </a:r>
            <a:r>
              <a:rPr dirty="0" err="1"/>
              <a:t>aumento</a:t>
            </a:r>
            <a:r>
              <a:rPr dirty="0"/>
              <a:t> </a:t>
            </a:r>
            <a:r>
              <a:rPr dirty="0" err="1"/>
              <a:t>minori</a:t>
            </a:r>
            <a:r>
              <a:rPr dirty="0"/>
              <a:t> da </a:t>
            </a:r>
            <a:r>
              <a:rPr dirty="0" err="1"/>
              <a:t>seguire</a:t>
            </a:r>
            <a:r>
              <a:rPr dirty="0"/>
              <a:t>, </a:t>
            </a:r>
            <a:r>
              <a:rPr dirty="0" err="1"/>
              <a:t>aumento</a:t>
            </a:r>
            <a:r>
              <a:rPr dirty="0"/>
              <a:t> </a:t>
            </a:r>
            <a:r>
              <a:rPr dirty="0" err="1"/>
              <a:t>costi</a:t>
            </a:r>
            <a:r>
              <a:rPr dirty="0"/>
              <a:t> </a:t>
            </a:r>
            <a:r>
              <a:rPr dirty="0" err="1"/>
              <a:t>cooperativa</a:t>
            </a:r>
            <a:r>
              <a:rPr dirty="0"/>
              <a:t> </a:t>
            </a:r>
            <a:r>
              <a:rPr dirty="0" err="1"/>
              <a:t>convenzionata</a:t>
            </a:r>
            <a:r>
              <a:rPr dirty="0"/>
              <a:t>. </a:t>
            </a:r>
            <a:r>
              <a:rPr dirty="0" err="1"/>
              <a:t>Aumento</a:t>
            </a:r>
            <a:r>
              <a:rPr dirty="0"/>
              <a:t> </a:t>
            </a:r>
            <a:r>
              <a:rPr dirty="0" err="1"/>
              <a:t>costi</a:t>
            </a:r>
            <a:r>
              <a:rPr dirty="0"/>
              <a:t> </a:t>
            </a:r>
            <a:r>
              <a:rPr dirty="0" err="1"/>
              <a:t>compensato</a:t>
            </a:r>
            <a:r>
              <a:rPr dirty="0"/>
              <a:t> da </a:t>
            </a:r>
            <a:r>
              <a:rPr dirty="0" err="1"/>
              <a:t>minori</a:t>
            </a:r>
            <a:r>
              <a:rPr dirty="0"/>
              <a:t> </a:t>
            </a:r>
            <a:r>
              <a:rPr dirty="0" err="1"/>
              <a:t>costi</a:t>
            </a:r>
            <a:r>
              <a:rPr dirty="0"/>
              <a:t> per </a:t>
            </a:r>
            <a:r>
              <a:rPr dirty="0" err="1"/>
              <a:t>servizi</a:t>
            </a:r>
            <a:r>
              <a:rPr dirty="0"/>
              <a:t> </a:t>
            </a:r>
            <a:r>
              <a:rPr dirty="0" err="1"/>
              <a:t>semiresidenziali</a:t>
            </a:r>
            <a:r>
              <a:rPr dirty="0"/>
              <a:t>/</a:t>
            </a:r>
            <a:r>
              <a:rPr dirty="0" err="1"/>
              <a:t>residenziali</a:t>
            </a:r>
            <a:endParaRPr lang="it-IT" dirty="0"/>
          </a:p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dirty="0"/>
          </a:p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dirty="0">
                <a:latin typeface="Source Sans Pro Bold"/>
                <a:ea typeface="Source Sans Pro Bold"/>
                <a:cs typeface="Source Sans Pro Bold"/>
                <a:sym typeface="Source Sans Pro Bold"/>
              </a:rPr>
              <a:t>AREA MINORI</a:t>
            </a:r>
            <a:r>
              <a:rPr dirty="0"/>
              <a:t>: </a:t>
            </a:r>
            <a:r>
              <a:rPr dirty="0" err="1"/>
              <a:t>aumento</a:t>
            </a:r>
            <a:r>
              <a:rPr dirty="0"/>
              <a:t> </a:t>
            </a:r>
            <a:r>
              <a:rPr dirty="0" err="1"/>
              <a:t>costi</a:t>
            </a:r>
            <a:r>
              <a:rPr dirty="0"/>
              <a:t> legato ad </a:t>
            </a:r>
            <a:r>
              <a:rPr dirty="0" err="1"/>
              <a:t>incremento</a:t>
            </a:r>
            <a:r>
              <a:rPr dirty="0"/>
              <a:t> </a:t>
            </a:r>
            <a:r>
              <a:rPr dirty="0" err="1"/>
              <a:t>Decreti</a:t>
            </a:r>
            <a:r>
              <a:rPr dirty="0"/>
              <a:t> del </a:t>
            </a:r>
            <a:r>
              <a:rPr dirty="0" err="1"/>
              <a:t>Tribunale</a:t>
            </a:r>
            <a:r>
              <a:rPr dirty="0"/>
              <a:t> </a:t>
            </a:r>
            <a:r>
              <a:rPr dirty="0" err="1"/>
              <a:t>dei</a:t>
            </a:r>
            <a:r>
              <a:rPr dirty="0"/>
              <a:t> </a:t>
            </a:r>
            <a:r>
              <a:rPr dirty="0" err="1"/>
              <a:t>Minori</a:t>
            </a:r>
            <a:r>
              <a:rPr dirty="0"/>
              <a:t> che  </a:t>
            </a:r>
            <a:r>
              <a:rPr dirty="0" err="1"/>
              <a:t>stabiliscono</a:t>
            </a:r>
            <a:r>
              <a:rPr dirty="0"/>
              <a:t> presa in </a:t>
            </a:r>
            <a:r>
              <a:rPr dirty="0" err="1"/>
              <a:t>carico</a:t>
            </a:r>
            <a:r>
              <a:rPr dirty="0"/>
              <a:t> </a:t>
            </a:r>
            <a:r>
              <a:rPr dirty="0" err="1"/>
              <a:t>dei</a:t>
            </a:r>
            <a:r>
              <a:rPr dirty="0"/>
              <a:t> </a:t>
            </a:r>
            <a:r>
              <a:rPr dirty="0" err="1"/>
              <a:t>Servizi</a:t>
            </a:r>
            <a:r>
              <a:rPr dirty="0"/>
              <a:t> </a:t>
            </a:r>
            <a:r>
              <a:rPr dirty="0" err="1"/>
              <a:t>Sociali</a:t>
            </a:r>
            <a:r>
              <a:rPr dirty="0"/>
              <a:t>. Con </a:t>
            </a:r>
            <a:r>
              <a:rPr dirty="0" err="1"/>
              <a:t>vari</a:t>
            </a:r>
            <a:r>
              <a:rPr dirty="0"/>
              <a:t> </a:t>
            </a:r>
            <a:r>
              <a:rPr dirty="0" err="1"/>
              <a:t>compensazioni</a:t>
            </a:r>
            <a:r>
              <a:rPr dirty="0"/>
              <a:t> </a:t>
            </a:r>
            <a:r>
              <a:rPr dirty="0" err="1"/>
              <a:t>l’incremento</a:t>
            </a:r>
            <a:r>
              <a:rPr dirty="0"/>
              <a:t> </a:t>
            </a:r>
            <a:r>
              <a:rPr dirty="0" err="1"/>
              <a:t>dell’area</a:t>
            </a:r>
            <a:r>
              <a:rPr dirty="0"/>
              <a:t> è di circa € 175.731,00</a:t>
            </a:r>
          </a:p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dirty="0"/>
          </a:p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dirty="0">
                <a:latin typeface="Source Sans Pro Bold"/>
                <a:ea typeface="Source Sans Pro Bold"/>
                <a:cs typeface="Source Sans Pro Bold"/>
                <a:sym typeface="Source Sans Pro Bold"/>
              </a:rPr>
              <a:t>RINNOVI CONTRUALI</a:t>
            </a:r>
            <a:r>
              <a:rPr dirty="0"/>
              <a:t>: </a:t>
            </a:r>
            <a:r>
              <a:rPr dirty="0" err="1"/>
              <a:t>incremento</a:t>
            </a:r>
            <a:r>
              <a:rPr dirty="0"/>
              <a:t> </a:t>
            </a:r>
            <a:r>
              <a:rPr dirty="0" err="1"/>
              <a:t>costi</a:t>
            </a:r>
            <a:r>
              <a:rPr dirty="0"/>
              <a:t> di circa € 191.834,00</a:t>
            </a:r>
            <a:endParaRPr lang="it-IT" dirty="0"/>
          </a:p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lang="it-IT" dirty="0"/>
          </a:p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it-IT" sz="4100" b="0" dirty="0">
                <a:solidFill>
                  <a:srgbClr val="FFFFFF"/>
                </a:solidFill>
                <a:latin typeface="Source Sans Pro Bold"/>
                <a:ea typeface="Source Sans Pro Bold"/>
              </a:rPr>
              <a:t>SPESE GENERALI: </a:t>
            </a:r>
            <a:r>
              <a:rPr lang="it-IT" sz="4100" b="0" dirty="0">
                <a:solidFill>
                  <a:srgbClr val="FFFFFF"/>
                </a:solidFill>
                <a:latin typeface="Source Sans Pro Regular"/>
              </a:rPr>
              <a:t>relativi ad incrementi costi dell’energia e costi relativi a spese legali per controversie su integrazione rette</a:t>
            </a:r>
            <a:endParaRPr sz="4100" b="0" dirty="0">
              <a:solidFill>
                <a:srgbClr val="FFFFFF"/>
              </a:solidFill>
              <a:latin typeface="Source Sans Pro Regular"/>
            </a:endParaRPr>
          </a:p>
        </p:txBody>
      </p:sp>
      <p:sp>
        <p:nvSpPr>
          <p:cNvPr id="216" name="Linee d’indirizzo"/>
          <p:cNvSpPr txBox="1"/>
          <p:nvPr/>
        </p:nvSpPr>
        <p:spPr>
          <a:xfrm>
            <a:off x="3227336" y="1450966"/>
            <a:ext cx="8639282" cy="140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91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Linee d’indirizzo</a:t>
            </a:r>
          </a:p>
        </p:txBody>
      </p:sp>
      <p:sp>
        <p:nvSpPr>
          <p:cNvPr id="217" name="&gt;"/>
          <p:cNvSpPr txBox="1"/>
          <p:nvPr/>
        </p:nvSpPr>
        <p:spPr>
          <a:xfrm>
            <a:off x="1531957" y="695316"/>
            <a:ext cx="1406552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31AADD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&gt;</a:t>
            </a:r>
          </a:p>
        </p:txBody>
      </p:sp>
      <p:sp>
        <p:nvSpPr>
          <p:cNvPr id="218" name="*"/>
          <p:cNvSpPr txBox="1"/>
          <p:nvPr/>
        </p:nvSpPr>
        <p:spPr>
          <a:xfrm>
            <a:off x="1206066" y="3465215"/>
            <a:ext cx="703174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10364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*</a:t>
            </a:r>
          </a:p>
        </p:txBody>
      </p:sp>
      <p:sp>
        <p:nvSpPr>
          <p:cNvPr id="219" name="Presa d’atto degli incrementi di COSTO più significativi legati a:"/>
          <p:cNvSpPr txBox="1"/>
          <p:nvPr/>
        </p:nvSpPr>
        <p:spPr>
          <a:xfrm>
            <a:off x="1557653" y="3550521"/>
            <a:ext cx="16053754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1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rPr dirty="0"/>
              <a:t>Presa </a:t>
            </a:r>
            <a:r>
              <a:rPr dirty="0" err="1"/>
              <a:t>d’atto</a:t>
            </a:r>
            <a:r>
              <a:rPr dirty="0"/>
              <a:t> </a:t>
            </a:r>
            <a:r>
              <a:rPr dirty="0" err="1"/>
              <a:t>degli</a:t>
            </a:r>
            <a:r>
              <a:rPr dirty="0"/>
              <a:t> </a:t>
            </a:r>
            <a:r>
              <a:rPr dirty="0" err="1"/>
              <a:t>incrementi</a:t>
            </a:r>
            <a:r>
              <a:rPr dirty="0"/>
              <a:t> di COSTO </a:t>
            </a:r>
            <a:r>
              <a:rPr dirty="0" err="1"/>
              <a:t>più</a:t>
            </a:r>
            <a:r>
              <a:rPr dirty="0"/>
              <a:t> </a:t>
            </a:r>
            <a:r>
              <a:rPr dirty="0" err="1"/>
              <a:t>significativi</a:t>
            </a:r>
            <a:r>
              <a:rPr dirty="0"/>
              <a:t> </a:t>
            </a:r>
            <a:r>
              <a:rPr dirty="0" err="1"/>
              <a:t>legati</a:t>
            </a:r>
            <a:r>
              <a:rPr dirty="0"/>
              <a:t> a: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Rettangolo"/>
          <p:cNvSpPr/>
          <p:nvPr/>
        </p:nvSpPr>
        <p:spPr>
          <a:xfrm>
            <a:off x="0" y="0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22" name="Incremento ricavi di circa € 200.000,00 previsti per raggiungimento rapporto 1:6000 AS/abitanti da 45 a 50 assistenti sociali con obiettivo finale 1:5000…"/>
          <p:cNvSpPr txBox="1"/>
          <p:nvPr/>
        </p:nvSpPr>
        <p:spPr>
          <a:xfrm>
            <a:off x="1627654" y="5237424"/>
            <a:ext cx="20829465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515937" indent="-515937" algn="l">
              <a:buSzPct val="125000"/>
              <a:buChar char="•"/>
              <a:defRPr sz="38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dirty="0" err="1"/>
              <a:t>Incremento</a:t>
            </a:r>
            <a:r>
              <a:rPr dirty="0"/>
              <a:t> </a:t>
            </a:r>
            <a:r>
              <a:rPr dirty="0" err="1"/>
              <a:t>ricavi</a:t>
            </a:r>
            <a:r>
              <a:rPr dirty="0"/>
              <a:t> di circa € 200.000,00 </a:t>
            </a:r>
            <a:r>
              <a:rPr dirty="0" err="1"/>
              <a:t>previsti</a:t>
            </a:r>
            <a:r>
              <a:rPr dirty="0"/>
              <a:t> per </a:t>
            </a:r>
            <a:r>
              <a:rPr dirty="0" err="1"/>
              <a:t>raggiungimento</a:t>
            </a:r>
            <a:r>
              <a:rPr dirty="0"/>
              <a:t> </a:t>
            </a:r>
            <a:r>
              <a:rPr dirty="0" err="1"/>
              <a:t>rapporto</a:t>
            </a:r>
            <a:r>
              <a:rPr dirty="0"/>
              <a:t> 1:6000 AS/</a:t>
            </a:r>
            <a:r>
              <a:rPr dirty="0" err="1"/>
              <a:t>abitanti</a:t>
            </a:r>
            <a:r>
              <a:rPr dirty="0"/>
              <a:t> da 45 a 50 </a:t>
            </a:r>
            <a:r>
              <a:rPr dirty="0" err="1"/>
              <a:t>assistenti</a:t>
            </a:r>
            <a:r>
              <a:rPr dirty="0"/>
              <a:t> </a:t>
            </a:r>
            <a:r>
              <a:rPr dirty="0" err="1"/>
              <a:t>sociali</a:t>
            </a:r>
            <a:r>
              <a:rPr dirty="0"/>
              <a:t> con </a:t>
            </a:r>
            <a:r>
              <a:rPr dirty="0" err="1"/>
              <a:t>obiettivo</a:t>
            </a:r>
            <a:r>
              <a:rPr dirty="0"/>
              <a:t> finale 1:5000</a:t>
            </a:r>
          </a:p>
          <a:p>
            <a:pPr marL="515937" indent="-515937" algn="l">
              <a:buSzPct val="125000"/>
              <a:buChar char="•"/>
              <a:defRPr sz="38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dirty="0"/>
              <a:t>AVANZI di </a:t>
            </a:r>
            <a:r>
              <a:rPr dirty="0" err="1"/>
              <a:t>gestione</a:t>
            </a:r>
            <a:r>
              <a:rPr dirty="0"/>
              <a:t> </a:t>
            </a:r>
            <a:r>
              <a:rPr dirty="0" err="1"/>
              <a:t>relativi</a:t>
            </a:r>
            <a:r>
              <a:rPr dirty="0"/>
              <a:t> ad anni 2020/21 in </a:t>
            </a:r>
            <a:r>
              <a:rPr dirty="0" err="1"/>
              <a:t>particolari</a:t>
            </a:r>
            <a:r>
              <a:rPr dirty="0"/>
              <a:t> per </a:t>
            </a:r>
            <a:r>
              <a:rPr dirty="0" err="1"/>
              <a:t>economie</a:t>
            </a:r>
            <a:r>
              <a:rPr dirty="0"/>
              <a:t> </a:t>
            </a:r>
            <a:r>
              <a:rPr dirty="0" err="1"/>
              <a:t>derivanti</a:t>
            </a:r>
            <a:r>
              <a:rPr dirty="0"/>
              <a:t> </a:t>
            </a:r>
            <a:r>
              <a:rPr dirty="0" err="1"/>
              <a:t>dalla</a:t>
            </a:r>
            <a:r>
              <a:rPr dirty="0"/>
              <a:t> </a:t>
            </a:r>
            <a:r>
              <a:rPr dirty="0" err="1"/>
              <a:t>chiusura</a:t>
            </a:r>
            <a:r>
              <a:rPr dirty="0"/>
              <a:t> </a:t>
            </a:r>
            <a:r>
              <a:rPr dirty="0" err="1"/>
              <a:t>servizi</a:t>
            </a:r>
            <a:r>
              <a:rPr dirty="0"/>
              <a:t> per </a:t>
            </a:r>
            <a:r>
              <a:rPr dirty="0" err="1"/>
              <a:t>pandemia</a:t>
            </a:r>
            <a:r>
              <a:rPr dirty="0"/>
              <a:t> </a:t>
            </a:r>
            <a:r>
              <a:rPr dirty="0" err="1"/>
              <a:t>nel</a:t>
            </a:r>
            <a:r>
              <a:rPr dirty="0"/>
              <a:t> 2020, per </a:t>
            </a:r>
            <a:r>
              <a:rPr dirty="0" err="1"/>
              <a:t>rimborso</a:t>
            </a:r>
            <a:r>
              <a:rPr dirty="0"/>
              <a:t> dal </a:t>
            </a:r>
            <a:r>
              <a:rPr dirty="0" err="1"/>
              <a:t>sanitario</a:t>
            </a:r>
            <a:r>
              <a:rPr dirty="0"/>
              <a:t> </a:t>
            </a:r>
            <a:r>
              <a:rPr dirty="0" err="1"/>
              <a:t>degli</a:t>
            </a:r>
            <a:r>
              <a:rPr dirty="0"/>
              <a:t> </a:t>
            </a:r>
            <a:r>
              <a:rPr dirty="0" err="1"/>
              <a:t>operatori</a:t>
            </a:r>
            <a:r>
              <a:rPr dirty="0"/>
              <a:t> </a:t>
            </a:r>
            <a:r>
              <a:rPr dirty="0" err="1"/>
              <a:t>sociali</a:t>
            </a:r>
            <a:r>
              <a:rPr dirty="0"/>
              <a:t> </a:t>
            </a:r>
            <a:r>
              <a:rPr dirty="0" err="1"/>
              <a:t>impiegati</a:t>
            </a:r>
            <a:r>
              <a:rPr dirty="0"/>
              <a:t> </a:t>
            </a:r>
            <a:r>
              <a:rPr dirty="0" err="1"/>
              <a:t>negli</a:t>
            </a:r>
            <a:r>
              <a:rPr dirty="0"/>
              <a:t> </a:t>
            </a:r>
            <a:r>
              <a:rPr dirty="0" err="1"/>
              <a:t>stalli</a:t>
            </a:r>
            <a:r>
              <a:rPr dirty="0"/>
              <a:t> </a:t>
            </a:r>
            <a:r>
              <a:rPr dirty="0" err="1"/>
              <a:t>tamponi</a:t>
            </a:r>
            <a:r>
              <a:rPr dirty="0"/>
              <a:t>: € </a:t>
            </a:r>
            <a:r>
              <a:rPr lang="it-IT" dirty="0"/>
              <a:t> 753.307,90</a:t>
            </a:r>
            <a:endParaRPr dirty="0"/>
          </a:p>
        </p:txBody>
      </p:sp>
      <p:sp>
        <p:nvSpPr>
          <p:cNvPr id="223" name="Linee d’indirizzo"/>
          <p:cNvSpPr txBox="1"/>
          <p:nvPr/>
        </p:nvSpPr>
        <p:spPr>
          <a:xfrm>
            <a:off x="3227336" y="1450966"/>
            <a:ext cx="8639282" cy="140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91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Linee d’indirizzo</a:t>
            </a:r>
          </a:p>
        </p:txBody>
      </p:sp>
      <p:sp>
        <p:nvSpPr>
          <p:cNvPr id="224" name="&gt;"/>
          <p:cNvSpPr txBox="1"/>
          <p:nvPr/>
        </p:nvSpPr>
        <p:spPr>
          <a:xfrm>
            <a:off x="1531957" y="695316"/>
            <a:ext cx="1406552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31AADD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&gt;</a:t>
            </a:r>
          </a:p>
        </p:txBody>
      </p:sp>
      <p:sp>
        <p:nvSpPr>
          <p:cNvPr id="226" name="*"/>
          <p:cNvSpPr txBox="1"/>
          <p:nvPr/>
        </p:nvSpPr>
        <p:spPr>
          <a:xfrm>
            <a:off x="1206066" y="2969672"/>
            <a:ext cx="703174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10364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*</a:t>
            </a:r>
          </a:p>
        </p:txBody>
      </p:sp>
      <p:sp>
        <p:nvSpPr>
          <p:cNvPr id="227" name="Presa d’atto dei RICAVI in cui si evidenzia:"/>
          <p:cNvSpPr txBox="1"/>
          <p:nvPr/>
        </p:nvSpPr>
        <p:spPr>
          <a:xfrm>
            <a:off x="1909240" y="3699393"/>
            <a:ext cx="10458483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1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rPr dirty="0"/>
              <a:t>Presa </a:t>
            </a:r>
            <a:r>
              <a:rPr dirty="0" err="1"/>
              <a:t>d’atto</a:t>
            </a:r>
            <a:r>
              <a:rPr dirty="0"/>
              <a:t> </a:t>
            </a:r>
            <a:r>
              <a:rPr dirty="0" err="1"/>
              <a:t>dei</a:t>
            </a:r>
            <a:r>
              <a:rPr dirty="0"/>
              <a:t> RICAVI in cui si </a:t>
            </a:r>
            <a:r>
              <a:rPr dirty="0" err="1"/>
              <a:t>evidenzia</a:t>
            </a:r>
            <a:r>
              <a:rPr dirty="0"/>
              <a:t>:</a:t>
            </a:r>
          </a:p>
        </p:txBody>
      </p:sp>
      <p:sp>
        <p:nvSpPr>
          <p:cNvPr id="228" name="*"/>
          <p:cNvSpPr txBox="1"/>
          <p:nvPr/>
        </p:nvSpPr>
        <p:spPr>
          <a:xfrm>
            <a:off x="1206066" y="7878018"/>
            <a:ext cx="703174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10364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*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33" name="Linee d’indirizzo"/>
          <p:cNvSpPr txBox="1"/>
          <p:nvPr/>
        </p:nvSpPr>
        <p:spPr>
          <a:xfrm>
            <a:off x="3227336" y="1450966"/>
            <a:ext cx="8639282" cy="140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91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Linee d’indirizzo</a:t>
            </a:r>
          </a:p>
        </p:txBody>
      </p:sp>
      <p:sp>
        <p:nvSpPr>
          <p:cNvPr id="234" name="&gt;"/>
          <p:cNvSpPr txBox="1"/>
          <p:nvPr/>
        </p:nvSpPr>
        <p:spPr>
          <a:xfrm>
            <a:off x="1531957" y="695316"/>
            <a:ext cx="1406552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31AADD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&gt;</a:t>
            </a:r>
          </a:p>
        </p:txBody>
      </p:sp>
      <p:sp>
        <p:nvSpPr>
          <p:cNvPr id="235" name="*"/>
          <p:cNvSpPr txBox="1"/>
          <p:nvPr/>
        </p:nvSpPr>
        <p:spPr>
          <a:xfrm>
            <a:off x="1206066" y="3927722"/>
            <a:ext cx="703174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10364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*</a:t>
            </a:r>
          </a:p>
        </p:txBody>
      </p:sp>
      <p:sp>
        <p:nvSpPr>
          <p:cNvPr id="8" name="Utilizzare il 50% degli avanzi di gestione per € 390.830,70…">
            <a:extLst>
              <a:ext uri="{FF2B5EF4-FFF2-40B4-BE49-F238E27FC236}">
                <a16:creationId xmlns:a16="http://schemas.microsoft.com/office/drawing/2014/main" id="{E0D17034-0D71-C057-4EAE-4676E9859A86}"/>
              </a:ext>
            </a:extLst>
          </p:cNvPr>
          <p:cNvSpPr txBox="1"/>
          <p:nvPr/>
        </p:nvSpPr>
        <p:spPr>
          <a:xfrm>
            <a:off x="1982317" y="6922967"/>
            <a:ext cx="20829465" cy="3888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dirty="0" err="1"/>
              <a:t>Utilizzare</a:t>
            </a:r>
            <a:r>
              <a:rPr dirty="0"/>
              <a:t> il </a:t>
            </a:r>
            <a:r>
              <a:rPr lang="it-IT" dirty="0"/>
              <a:t>66,79 </a:t>
            </a:r>
            <a:r>
              <a:rPr dirty="0"/>
              <a:t>% </a:t>
            </a:r>
            <a:r>
              <a:rPr dirty="0" err="1"/>
              <a:t>degli</a:t>
            </a:r>
            <a:r>
              <a:rPr dirty="0"/>
              <a:t> </a:t>
            </a:r>
            <a:r>
              <a:rPr dirty="0" err="1"/>
              <a:t>avanzi</a:t>
            </a:r>
            <a:r>
              <a:rPr dirty="0"/>
              <a:t> di </a:t>
            </a:r>
            <a:r>
              <a:rPr dirty="0" err="1"/>
              <a:t>gestione</a:t>
            </a:r>
            <a:r>
              <a:rPr dirty="0"/>
              <a:t> per € </a:t>
            </a:r>
            <a:r>
              <a:rPr lang="it-IT" dirty="0"/>
              <a:t> 503.208,17</a:t>
            </a:r>
          </a:p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it-IT" dirty="0"/>
              <a:t>Fare economie per € 137.000,00 </a:t>
            </a:r>
            <a:endParaRPr dirty="0"/>
          </a:p>
          <a:p>
            <a:pPr marL="515937" indent="-515937" algn="l">
              <a:buSzPct val="125000"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dirty="0" err="1"/>
              <a:t>Coprire</a:t>
            </a:r>
            <a:r>
              <a:rPr dirty="0"/>
              <a:t> la </a:t>
            </a:r>
            <a:r>
              <a:rPr dirty="0" err="1"/>
              <a:t>differenza</a:t>
            </a:r>
            <a:r>
              <a:rPr dirty="0"/>
              <a:t> con un </a:t>
            </a:r>
            <a:r>
              <a:rPr dirty="0" err="1"/>
              <a:t>incremento</a:t>
            </a:r>
            <a:r>
              <a:rPr dirty="0"/>
              <a:t> di quota medio di € 0,</a:t>
            </a:r>
            <a:r>
              <a:rPr lang="it-IT" dirty="0"/>
              <a:t>77 (contro € 0,85 medio autorizzato nel comitato dei Sindaci del 20/04 a Castelnuovo DG)</a:t>
            </a:r>
            <a:r>
              <a:rPr dirty="0"/>
              <a:t> visto che </a:t>
            </a:r>
            <a:r>
              <a:rPr dirty="0" err="1"/>
              <a:t>nel</a:t>
            </a:r>
            <a:r>
              <a:rPr dirty="0"/>
              <a:t> 2021 la quota è </a:t>
            </a:r>
            <a:r>
              <a:rPr dirty="0" err="1"/>
              <a:t>rimasta</a:t>
            </a:r>
            <a:r>
              <a:rPr dirty="0"/>
              <a:t> </a:t>
            </a:r>
            <a:r>
              <a:rPr dirty="0" err="1"/>
              <a:t>invariata</a:t>
            </a:r>
            <a:r>
              <a:rPr dirty="0"/>
              <a:t> e </a:t>
            </a:r>
            <a:r>
              <a:rPr dirty="0" err="1"/>
              <a:t>nel</a:t>
            </a:r>
            <a:r>
              <a:rPr dirty="0"/>
              <a:t> 2020 rispetto al 2019 le quote </a:t>
            </a:r>
            <a:r>
              <a:rPr dirty="0" err="1"/>
              <a:t>avevano</a:t>
            </a:r>
            <a:r>
              <a:rPr dirty="0"/>
              <a:t> </a:t>
            </a:r>
            <a:r>
              <a:rPr dirty="0" err="1"/>
              <a:t>fatto</a:t>
            </a:r>
            <a:r>
              <a:rPr dirty="0"/>
              <a:t> </a:t>
            </a:r>
            <a:r>
              <a:rPr dirty="0" err="1"/>
              <a:t>registrare</a:t>
            </a:r>
            <a:r>
              <a:rPr dirty="0"/>
              <a:t> un </a:t>
            </a:r>
            <a:r>
              <a:rPr dirty="0" err="1"/>
              <a:t>incremento</a:t>
            </a:r>
            <a:r>
              <a:rPr dirty="0"/>
              <a:t> medio di soli € 0,18 ad </a:t>
            </a:r>
            <a:r>
              <a:rPr dirty="0" err="1"/>
              <a:t>abitant</a:t>
            </a:r>
            <a:r>
              <a:rPr lang="it-IT" dirty="0"/>
              <a:t>e</a:t>
            </a:r>
            <a:r>
              <a:rPr dirty="0"/>
              <a:t> (A1 + 0,41 A2 - € 0,33 A3 € +0,29)</a:t>
            </a:r>
          </a:p>
        </p:txBody>
      </p:sp>
      <p:sp>
        <p:nvSpPr>
          <p:cNvPr id="9" name="Considerato che occorre coprire uno sbilancio di € 646.838,21 si propone di">
            <a:extLst>
              <a:ext uri="{FF2B5EF4-FFF2-40B4-BE49-F238E27FC236}">
                <a16:creationId xmlns:a16="http://schemas.microsoft.com/office/drawing/2014/main" id="{E60B63AB-B0AA-ABDF-D58A-666258CF1EA0}"/>
              </a:ext>
            </a:extLst>
          </p:cNvPr>
          <p:cNvSpPr txBox="1"/>
          <p:nvPr/>
        </p:nvSpPr>
        <p:spPr>
          <a:xfrm>
            <a:off x="2410363" y="3968299"/>
            <a:ext cx="20401419" cy="19800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1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rPr dirty="0" err="1"/>
              <a:t>Considerato</a:t>
            </a:r>
            <a:r>
              <a:rPr dirty="0"/>
              <a:t> che </a:t>
            </a:r>
            <a:r>
              <a:rPr lang="it-IT" dirty="0"/>
              <a:t>occorreva</a:t>
            </a:r>
            <a:r>
              <a:rPr dirty="0"/>
              <a:t> </a:t>
            </a:r>
            <a:r>
              <a:rPr dirty="0" err="1"/>
              <a:t>coprire</a:t>
            </a:r>
            <a:r>
              <a:rPr dirty="0"/>
              <a:t> uno </a:t>
            </a:r>
            <a:r>
              <a:rPr dirty="0" err="1"/>
              <a:t>sbilancio</a:t>
            </a:r>
            <a:r>
              <a:rPr dirty="0"/>
              <a:t> di €</a:t>
            </a:r>
            <a:r>
              <a:rPr lang="it-IT" dirty="0"/>
              <a:t> 795.588,00  al 30/05/22</a:t>
            </a:r>
          </a:p>
          <a:p>
            <a:r>
              <a:rPr dirty="0"/>
              <a:t>si </a:t>
            </a:r>
            <a:r>
              <a:rPr lang="it-IT" dirty="0" err="1"/>
              <a:t>e’</a:t>
            </a:r>
            <a:r>
              <a:rPr lang="it-IT" dirty="0"/>
              <a:t> ritenuto</a:t>
            </a:r>
            <a:r>
              <a:rPr dirty="0"/>
              <a:t> di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40" name="Linee d’indirizzo"/>
          <p:cNvSpPr txBox="1"/>
          <p:nvPr/>
        </p:nvSpPr>
        <p:spPr>
          <a:xfrm>
            <a:off x="3227336" y="1404329"/>
            <a:ext cx="7183057" cy="15029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91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lang="it-IT" dirty="0"/>
              <a:t>QUOTA 2022</a:t>
            </a:r>
            <a:endParaRPr dirty="0"/>
          </a:p>
        </p:txBody>
      </p:sp>
      <p:sp>
        <p:nvSpPr>
          <p:cNvPr id="241" name="&gt;"/>
          <p:cNvSpPr txBox="1"/>
          <p:nvPr/>
        </p:nvSpPr>
        <p:spPr>
          <a:xfrm>
            <a:off x="1531957" y="695316"/>
            <a:ext cx="1406552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31AADD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dirty="0"/>
              <a:t>&gt;</a:t>
            </a:r>
          </a:p>
        </p:txBody>
      </p:sp>
      <p:sp>
        <p:nvSpPr>
          <p:cNvPr id="242" name="*"/>
          <p:cNvSpPr txBox="1"/>
          <p:nvPr/>
        </p:nvSpPr>
        <p:spPr>
          <a:xfrm>
            <a:off x="1206066" y="3134853"/>
            <a:ext cx="703174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10364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*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D88A9DE-9DEB-B4E4-2528-961F1B8CD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2" y="5011465"/>
            <a:ext cx="24328596" cy="369307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">
            <a:extLst>
              <a:ext uri="{FF2B5EF4-FFF2-40B4-BE49-F238E27FC236}">
                <a16:creationId xmlns:a16="http://schemas.microsoft.com/office/drawing/2014/main" id="{55644D85-3906-4A5E-8AC4-8A18E2809BA2}"/>
              </a:ext>
            </a:extLst>
          </p:cNvPr>
          <p:cNvSpPr/>
          <p:nvPr/>
        </p:nvSpPr>
        <p:spPr>
          <a:xfrm>
            <a:off x="0" y="-63164"/>
            <a:ext cx="24384000" cy="13716000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it-IT" sz="2400" dirty="0"/>
          </a:p>
        </p:txBody>
      </p:sp>
      <p:pic>
        <p:nvPicPr>
          <p:cNvPr id="285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0752" y="11610529"/>
            <a:ext cx="1743964" cy="933226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$"/>
          <p:cNvSpPr txBox="1"/>
          <p:nvPr/>
        </p:nvSpPr>
        <p:spPr>
          <a:xfrm>
            <a:off x="4165013" y="2395817"/>
            <a:ext cx="2551981" cy="634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defRPr sz="54300" b="0" cap="all">
                <a:solidFill>
                  <a:srgbClr val="2D7C9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40726"/>
              <a:t>$</a:t>
            </a: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45E106E3-5408-4527-B295-5BD842347154}"/>
              </a:ext>
            </a:extLst>
          </p:cNvPr>
          <p:cNvSpPr txBox="1">
            <a:spLocks/>
          </p:cNvSpPr>
          <p:nvPr/>
        </p:nvSpPr>
        <p:spPr>
          <a:xfrm>
            <a:off x="3983088" y="381427"/>
            <a:ext cx="17477320" cy="1751254"/>
          </a:xfrm>
          <a:prstGeom prst="rect">
            <a:avLst/>
          </a:prstGeom>
        </p:spPr>
        <p:txBody>
          <a:bodyPr/>
          <a:lstStyle>
            <a:lvl1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+mj-lt"/>
                <a:ea typeface="+mj-ea"/>
                <a:cs typeface="+mj-cs"/>
              </a:defRPr>
            </a:lvl1pPr>
            <a:lvl2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r>
              <a:rPr lang="it-IT" sz="8000" dirty="0">
                <a:solidFill>
                  <a:schemeClr val="bg1"/>
                </a:solidFill>
                <a:latin typeface="Georgia" panose="02040502050405020303" pitchFamily="18" charset="0"/>
              </a:rPr>
              <a:t>Motivazioni </a:t>
            </a:r>
          </a:p>
          <a:p>
            <a:r>
              <a:rPr lang="it-IT" sz="8000" dirty="0">
                <a:solidFill>
                  <a:schemeClr val="bg1"/>
                </a:solidFill>
                <a:latin typeface="Georgia" panose="02040502050405020303" pitchFamily="18" charset="0"/>
              </a:rPr>
              <a:t>ipotesi solidaristica</a:t>
            </a:r>
          </a:p>
          <a:p>
            <a:endParaRPr lang="it-IT" sz="8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CA8E548-2275-3A36-E8B1-18C3A480D62B}"/>
              </a:ext>
            </a:extLst>
          </p:cNvPr>
          <p:cNvSpPr txBox="1"/>
          <p:nvPr/>
        </p:nvSpPr>
        <p:spPr>
          <a:xfrm>
            <a:off x="3399140" y="3527212"/>
            <a:ext cx="16433594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it-IT" sz="4800" b="0" dirty="0">
                <a:solidFill>
                  <a:srgbClr val="FFFFFF"/>
                </a:solidFill>
                <a:latin typeface="Source Sans Pro Regular"/>
              </a:rPr>
              <a:t>Applicazione criteri aggiornati (casi e ore) 2021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it-IT" sz="4800" b="0" dirty="0">
                <a:solidFill>
                  <a:srgbClr val="FFFFFF"/>
                </a:solidFill>
                <a:latin typeface="Source Sans Pro Regular"/>
              </a:rPr>
              <a:t>Applicazione criteri solidaristici perequativi che riducono le differenze nell’incremento delle quote in considerazione del fatto che: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it-IT" sz="4800" b="0" dirty="0">
                <a:solidFill>
                  <a:srgbClr val="FFFFFF"/>
                </a:solidFill>
                <a:latin typeface="Source Sans Pro Regular"/>
              </a:rPr>
              <a:t>Necessità di ammortizzare il salto 2021 nell’applicazione dei criteri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it-IT" sz="4800" b="0" dirty="0">
                <a:solidFill>
                  <a:srgbClr val="FFFFFF"/>
                </a:solidFill>
                <a:latin typeface="Source Sans Pro Regular"/>
              </a:rPr>
              <a:t>Tutti i comuni hanno difficoltà di bilancio in questo periodo legati all’incremento dei costi dell’energia per cui si cerca di distribuire in maniera omogenea gli incrementi a prescindere dal maggior o minor assorbimento di servizio legato alla contingenza e che il prossimo anno si potrebbe ribaltare su altri </a:t>
            </a:r>
            <a:r>
              <a:rPr lang="it-IT" sz="4800" b="0" dirty="0" err="1">
                <a:solidFill>
                  <a:srgbClr val="FFFFFF"/>
                </a:solidFill>
                <a:latin typeface="Source Sans Pro Regular"/>
              </a:rPr>
              <a:t>subambiti</a:t>
            </a:r>
            <a:endParaRPr lang="it-IT" sz="4800" b="0" dirty="0">
              <a:solidFill>
                <a:srgbClr val="FFFFFF"/>
              </a:solidFill>
              <a:latin typeface="Source Sans Pro Regular"/>
            </a:endParaRPr>
          </a:p>
        </p:txBody>
      </p:sp>
      <p:sp>
        <p:nvSpPr>
          <p:cNvPr id="9" name="&gt;">
            <a:extLst>
              <a:ext uri="{FF2B5EF4-FFF2-40B4-BE49-F238E27FC236}">
                <a16:creationId xmlns:a16="http://schemas.microsoft.com/office/drawing/2014/main" id="{F6A311D7-2BD8-4471-4375-05074BEE3552}"/>
              </a:ext>
            </a:extLst>
          </p:cNvPr>
          <p:cNvSpPr txBox="1"/>
          <p:nvPr/>
        </p:nvSpPr>
        <p:spPr>
          <a:xfrm>
            <a:off x="1531957" y="695316"/>
            <a:ext cx="1406552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31AADD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71693079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46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6977" y="6970683"/>
            <a:ext cx="3290046" cy="1760560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(              )"/>
          <p:cNvSpPr txBox="1"/>
          <p:nvPr/>
        </p:nvSpPr>
        <p:spPr>
          <a:xfrm>
            <a:off x="4456938" y="3073407"/>
            <a:ext cx="15470125" cy="511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3000" b="0" cap="all">
                <a:solidFill>
                  <a:srgbClr val="0B364E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(              )</a:t>
            </a:r>
          </a:p>
        </p:txBody>
      </p:sp>
      <p:sp>
        <p:nvSpPr>
          <p:cNvPr id="248" name="Grazie per l’attenzione"/>
          <p:cNvSpPr txBox="1"/>
          <p:nvPr/>
        </p:nvSpPr>
        <p:spPr>
          <a:xfrm>
            <a:off x="5982930" y="4984757"/>
            <a:ext cx="12418139" cy="129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83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Grazie per l’attenzione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1" name="Coordinamento"/>
          <p:cNvSpPr txBox="1"/>
          <p:nvPr/>
        </p:nvSpPr>
        <p:spPr>
          <a:xfrm>
            <a:off x="4156129" y="1880644"/>
            <a:ext cx="7026111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Coordinamento</a:t>
            </a:r>
          </a:p>
        </p:txBody>
      </p:sp>
      <p:sp>
        <p:nvSpPr>
          <p:cNvPr id="132" name="Analisi costi:"/>
          <p:cNvSpPr txBox="1"/>
          <p:nvPr/>
        </p:nvSpPr>
        <p:spPr>
          <a:xfrm>
            <a:off x="4222908" y="117239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Analisi costi:</a:t>
            </a:r>
          </a:p>
        </p:txBody>
      </p:sp>
      <p:sp>
        <p:nvSpPr>
          <p:cNvPr id="133" name="01."/>
          <p:cNvSpPr txBox="1"/>
          <p:nvPr/>
        </p:nvSpPr>
        <p:spPr>
          <a:xfrm>
            <a:off x="1140666" y="831025"/>
            <a:ext cx="2680666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7B9640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01.</a:t>
            </a:r>
          </a:p>
        </p:txBody>
      </p:sp>
      <p:sp>
        <p:nvSpPr>
          <p:cNvPr id="134" name="Rettangolo arrotondato"/>
          <p:cNvSpPr/>
          <p:nvPr/>
        </p:nvSpPr>
        <p:spPr>
          <a:xfrm>
            <a:off x="1434555" y="5131494"/>
            <a:ext cx="21514890" cy="6553507"/>
          </a:xfrm>
          <a:prstGeom prst="roundRect">
            <a:avLst>
              <a:gd name="adj" fmla="val 2343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FEBFFC1D-B3E1-4460-5FEF-170ABEAD2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167" y="6174163"/>
            <a:ext cx="18263118" cy="374628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Rettangolo"/>
          <p:cNvSpPr/>
          <p:nvPr/>
        </p:nvSpPr>
        <p:spPr>
          <a:xfrm>
            <a:off x="-37820" y="-234634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46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315" y="10945524"/>
            <a:ext cx="3290046" cy="1760560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Grazie per l’attenzione"/>
          <p:cNvSpPr txBox="1"/>
          <p:nvPr/>
        </p:nvSpPr>
        <p:spPr>
          <a:xfrm>
            <a:off x="4322203" y="2104749"/>
            <a:ext cx="9441687" cy="5211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83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lang="it-IT" dirty="0"/>
              <a:t>APPENDICE: </a:t>
            </a:r>
          </a:p>
          <a:p>
            <a:endParaRPr lang="it-IT" dirty="0"/>
          </a:p>
          <a:p>
            <a:r>
              <a:rPr lang="it-IT" dirty="0"/>
              <a:t>SPIEGAZIONE </a:t>
            </a:r>
          </a:p>
          <a:p>
            <a:r>
              <a:rPr lang="it-IT" dirty="0"/>
              <a:t>CRITERI QUOTA</a:t>
            </a:r>
            <a:endParaRPr dirty="0"/>
          </a:p>
        </p:txBody>
      </p:sp>
      <p:sp>
        <p:nvSpPr>
          <p:cNvPr id="6" name="&gt;">
            <a:extLst>
              <a:ext uri="{FF2B5EF4-FFF2-40B4-BE49-F238E27FC236}">
                <a16:creationId xmlns:a16="http://schemas.microsoft.com/office/drawing/2014/main" id="{42E68BF0-25DE-6671-749C-185D50516622}"/>
              </a:ext>
            </a:extLst>
          </p:cNvPr>
          <p:cNvSpPr txBox="1"/>
          <p:nvPr/>
        </p:nvSpPr>
        <p:spPr>
          <a:xfrm>
            <a:off x="1737230" y="1814990"/>
            <a:ext cx="1406552" cy="289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18400" b="0" cap="all">
                <a:solidFill>
                  <a:srgbClr val="31AADD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101830858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Rettangolo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it-IT" sz="2400" dirty="0"/>
          </a:p>
        </p:txBody>
      </p:sp>
      <p:pic>
        <p:nvPicPr>
          <p:cNvPr id="173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6736" y="11610529"/>
            <a:ext cx="1743964" cy="933226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//"/>
          <p:cNvSpPr txBox="1"/>
          <p:nvPr/>
        </p:nvSpPr>
        <p:spPr>
          <a:xfrm>
            <a:off x="3988011" y="-338013"/>
            <a:ext cx="1891543" cy="2731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defRPr sz="23000" b="0" cap="all">
                <a:solidFill>
                  <a:srgbClr val="0B364E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17250" dirty="0"/>
              <a:t>//</a:t>
            </a:r>
          </a:p>
        </p:txBody>
      </p:sp>
      <p:sp>
        <p:nvSpPr>
          <p:cNvPr id="175" name="Indice dei contenuti"/>
          <p:cNvSpPr txBox="1"/>
          <p:nvPr/>
        </p:nvSpPr>
        <p:spPr>
          <a:xfrm>
            <a:off x="4879281" y="5581380"/>
            <a:ext cx="14928826" cy="938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l">
              <a:defRPr sz="83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algn="ctr"/>
            <a:endParaRPr lang="it-IT" sz="5600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2E76F67F-C039-4D74-B2FA-09E449C80366}"/>
              </a:ext>
            </a:extLst>
          </p:cNvPr>
          <p:cNvSpPr txBox="1">
            <a:spLocks/>
          </p:cNvSpPr>
          <p:nvPr/>
        </p:nvSpPr>
        <p:spPr>
          <a:xfrm>
            <a:off x="2729550" y="2617708"/>
            <a:ext cx="17608204" cy="10801200"/>
          </a:xfrm>
          <a:prstGeom prst="rect">
            <a:avLst/>
          </a:prstGeom>
        </p:spPr>
        <p:txBody>
          <a:bodyPr/>
          <a:lstStyle>
            <a:lvl1pPr marL="342900" indent="-342900" algn="l" defTabSz="449263" rtl="0" eaLnBrk="0" fontAlgn="base" hangingPunct="0">
              <a:spcBef>
                <a:spcPts val="6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6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1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endParaRPr lang="it-IT" sz="40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it-IT" sz="4800" dirty="0">
              <a:solidFill>
                <a:schemeClr val="bg1"/>
              </a:solidFill>
            </a:endParaRPr>
          </a:p>
          <a:p>
            <a:pPr marL="1031874" indent="-1031874" algn="just" defTabSz="1651000" fontAlgn="auto"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it-IT" sz="4800" dirty="0">
                <a:solidFill>
                  <a:srgbClr val="FFFFFF"/>
                </a:solidFill>
                <a:latin typeface="Source Sans Pro Regular"/>
              </a:rPr>
              <a:t>Il sistema di calcolo della quota attualmente utilizzato risale al 2017 quando fu fatta un’importante ristrutturazione introducendo:</a:t>
            </a:r>
          </a:p>
          <a:p>
            <a:pPr lvl="2" algn="just" defTabSz="1651000" fontAlgn="auto">
              <a:spcBef>
                <a:spcPts val="0"/>
              </a:spcBef>
              <a:spcAft>
                <a:spcPts val="0"/>
              </a:spcAft>
              <a:buClrTx/>
              <a:buSzPct val="125000"/>
              <a:buFont typeface="Wingdings" panose="05000000000000000000" pitchFamily="2" charset="2"/>
              <a:buChar char="§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it-IT" sz="4100" dirty="0">
                <a:solidFill>
                  <a:srgbClr val="FFFFFF"/>
                </a:solidFill>
                <a:latin typeface="Source Sans Pro Regular"/>
              </a:rPr>
              <a:t>standard di servizio per Servizio Sociale di Base e Servizio Educativo Territoriale</a:t>
            </a:r>
          </a:p>
          <a:p>
            <a:pPr lvl="2" algn="just" defTabSz="1651000" fontAlgn="auto">
              <a:spcBef>
                <a:spcPts val="0"/>
              </a:spcBef>
              <a:spcAft>
                <a:spcPts val="0"/>
              </a:spcAft>
              <a:buClrTx/>
              <a:buSzPct val="125000"/>
              <a:buFont typeface="Wingdings" panose="05000000000000000000" pitchFamily="2" charset="2"/>
              <a:buChar char="§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it-IT" sz="4100" dirty="0">
                <a:solidFill>
                  <a:srgbClr val="FFFFFF"/>
                </a:solidFill>
                <a:latin typeface="Source Sans Pro Regular"/>
              </a:rPr>
              <a:t>criteri per servizio a seconda degli abitanti, casi e ore</a:t>
            </a:r>
          </a:p>
          <a:p>
            <a:pPr lvl="2" algn="just" defTabSz="1651000" fontAlgn="auto">
              <a:spcBef>
                <a:spcPts val="0"/>
              </a:spcBef>
              <a:spcAft>
                <a:spcPts val="0"/>
              </a:spcAft>
              <a:buClrTx/>
              <a:buSzPct val="125000"/>
              <a:buFont typeface="Wingdings" panose="05000000000000000000" pitchFamily="2" charset="2"/>
              <a:buChar char="§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it-IT" sz="4100" dirty="0">
                <a:solidFill>
                  <a:srgbClr val="FFFFFF"/>
                </a:solidFill>
                <a:latin typeface="Source Sans Pro Regular"/>
              </a:rPr>
              <a:t>distinzione fra quota standard ed </a:t>
            </a:r>
            <a:r>
              <a:rPr lang="it-IT" sz="4100" dirty="0" err="1">
                <a:solidFill>
                  <a:srgbClr val="FFFFFF"/>
                </a:solidFill>
                <a:latin typeface="Source Sans Pro Regular"/>
              </a:rPr>
              <a:t>extraquota</a:t>
            </a:r>
            <a:endParaRPr lang="it-IT" sz="4100" dirty="0">
              <a:solidFill>
                <a:srgbClr val="FFFFFF"/>
              </a:solidFill>
              <a:latin typeface="Source Sans Pro Regular"/>
            </a:endParaRPr>
          </a:p>
          <a:p>
            <a:pPr lvl="2" algn="just" defTabSz="1651000" fontAlgn="auto">
              <a:spcBef>
                <a:spcPts val="0"/>
              </a:spcBef>
              <a:spcAft>
                <a:spcPts val="0"/>
              </a:spcAft>
              <a:buClrTx/>
              <a:buSzPct val="125000"/>
              <a:buFont typeface="Wingdings" panose="05000000000000000000" pitchFamily="2" charset="2"/>
              <a:buChar char="§"/>
              <a:defRPr sz="4100" b="0">
                <a:solidFill>
                  <a:srgbClr val="FFFFFF"/>
                </a:solidFill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it-IT" sz="4100" dirty="0">
                <a:solidFill>
                  <a:srgbClr val="FFFFFF"/>
                </a:solidFill>
                <a:latin typeface="Source Sans Pro Regular"/>
              </a:rPr>
              <a:t>Nel 2021 non si è applicato il sistema mantenendo la quota ordinaria del 2020 e aggiornando solo la quota </a:t>
            </a:r>
            <a:r>
              <a:rPr lang="it-IT" sz="4100" dirty="0" err="1">
                <a:solidFill>
                  <a:srgbClr val="FFFFFF"/>
                </a:solidFill>
                <a:latin typeface="Source Sans Pro Regular"/>
              </a:rPr>
              <a:t>extrastandard</a:t>
            </a:r>
            <a:r>
              <a:rPr lang="it-IT" sz="4100" dirty="0">
                <a:solidFill>
                  <a:srgbClr val="FFFFFF"/>
                </a:solidFill>
                <a:latin typeface="Source Sans Pro Regular"/>
              </a:rPr>
              <a:t> in funzione dei servizi aggiuntivi richiesti dai singoli comuni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endParaRPr lang="it-IT" sz="3600" dirty="0">
              <a:solidFill>
                <a:srgbClr val="04617B"/>
              </a:solidFill>
            </a:endParaRPr>
          </a:p>
          <a:p>
            <a:pPr>
              <a:spcBef>
                <a:spcPts val="0"/>
              </a:spcBef>
              <a:defRPr/>
            </a:pPr>
            <a:endParaRPr lang="it-IT" sz="3600" dirty="0"/>
          </a:p>
        </p:txBody>
      </p:sp>
      <p:sp>
        <p:nvSpPr>
          <p:cNvPr id="10" name="Coordinamento">
            <a:extLst>
              <a:ext uri="{FF2B5EF4-FFF2-40B4-BE49-F238E27FC236}">
                <a16:creationId xmlns:a16="http://schemas.microsoft.com/office/drawing/2014/main" id="{918DC89B-820F-157B-A55E-FF6A12EAB886}"/>
              </a:ext>
            </a:extLst>
          </p:cNvPr>
          <p:cNvSpPr txBox="1"/>
          <p:nvPr/>
        </p:nvSpPr>
        <p:spPr>
          <a:xfrm>
            <a:off x="8212225" y="1367580"/>
            <a:ext cx="3071354" cy="2051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rPr lang="it-IT" sz="12000" dirty="0"/>
              <a:t>quota</a:t>
            </a:r>
            <a:endParaRPr sz="21800" dirty="0"/>
          </a:p>
        </p:txBody>
      </p:sp>
      <p:sp>
        <p:nvSpPr>
          <p:cNvPr id="11" name="Analisi costi:">
            <a:extLst>
              <a:ext uri="{FF2B5EF4-FFF2-40B4-BE49-F238E27FC236}">
                <a16:creationId xmlns:a16="http://schemas.microsoft.com/office/drawing/2014/main" id="{D256534C-EF94-CD7B-34AF-A1DA03213652}"/>
              </a:ext>
            </a:extLst>
          </p:cNvPr>
          <p:cNvSpPr txBox="1"/>
          <p:nvPr/>
        </p:nvSpPr>
        <p:spPr>
          <a:xfrm>
            <a:off x="8735617" y="276772"/>
            <a:ext cx="7312899" cy="14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lang="it-IT" sz="8000" dirty="0"/>
              <a:t>Sistema calcolo</a:t>
            </a:r>
            <a:endParaRPr sz="9400" dirty="0"/>
          </a:p>
        </p:txBody>
      </p:sp>
      <p:sp>
        <p:nvSpPr>
          <p:cNvPr id="12" name="01.">
            <a:extLst>
              <a:ext uri="{FF2B5EF4-FFF2-40B4-BE49-F238E27FC236}">
                <a16:creationId xmlns:a16="http://schemas.microsoft.com/office/drawing/2014/main" id="{EDC34785-F110-0F80-5A58-069737A28BC0}"/>
              </a:ext>
            </a:extLst>
          </p:cNvPr>
          <p:cNvSpPr txBox="1"/>
          <p:nvPr/>
        </p:nvSpPr>
        <p:spPr>
          <a:xfrm>
            <a:off x="4206990" y="-619527"/>
            <a:ext cx="3340658" cy="4390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19600" b="0" cap="all">
                <a:solidFill>
                  <a:srgbClr val="7B9640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22600" dirty="0"/>
              <a:t>01</a:t>
            </a:r>
            <a:r>
              <a:rPr sz="27200" dirty="0"/>
              <a:t>.</a:t>
            </a:r>
            <a:endParaRPr sz="39200" dirty="0"/>
          </a:p>
        </p:txBody>
      </p:sp>
    </p:spTree>
    <p:extLst>
      <p:ext uri="{BB962C8B-B14F-4D97-AF65-F5344CB8AC3E}">
        <p14:creationId xmlns:p14="http://schemas.microsoft.com/office/powerpoint/2010/main" val="234064612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Rettangolo"/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it-IT" sz="2400" dirty="0"/>
          </a:p>
        </p:txBody>
      </p:sp>
      <p:pic>
        <p:nvPicPr>
          <p:cNvPr id="173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6736" y="11610529"/>
            <a:ext cx="1743964" cy="933226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//"/>
          <p:cNvSpPr txBox="1"/>
          <p:nvPr/>
        </p:nvSpPr>
        <p:spPr>
          <a:xfrm>
            <a:off x="3988011" y="-338013"/>
            <a:ext cx="1891543" cy="2731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defRPr sz="23000" b="0" cap="all">
                <a:solidFill>
                  <a:srgbClr val="0B364E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17250" dirty="0"/>
              <a:t>//</a:t>
            </a:r>
          </a:p>
        </p:txBody>
      </p:sp>
      <p:sp>
        <p:nvSpPr>
          <p:cNvPr id="175" name="Indice dei contenuti"/>
          <p:cNvSpPr txBox="1"/>
          <p:nvPr/>
        </p:nvSpPr>
        <p:spPr>
          <a:xfrm>
            <a:off x="4879281" y="5581380"/>
            <a:ext cx="14928826" cy="938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l">
              <a:defRPr sz="83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algn="ctr"/>
            <a:endParaRPr lang="it-IT" sz="5600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2E76F67F-C039-4D74-B2FA-09E449C80366}"/>
              </a:ext>
            </a:extLst>
          </p:cNvPr>
          <p:cNvSpPr txBox="1">
            <a:spLocks/>
          </p:cNvSpPr>
          <p:nvPr/>
        </p:nvSpPr>
        <p:spPr>
          <a:xfrm>
            <a:off x="3089318" y="2630640"/>
            <a:ext cx="17608204" cy="9361042"/>
          </a:xfrm>
          <a:prstGeom prst="rect">
            <a:avLst/>
          </a:prstGeom>
        </p:spPr>
        <p:txBody>
          <a:bodyPr/>
          <a:lstStyle>
            <a:lvl1pPr marL="342900" indent="-342900" algn="l" defTabSz="449263" rtl="0" eaLnBrk="0" fontAlgn="base" hangingPunct="0">
              <a:spcBef>
                <a:spcPts val="6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6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5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1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endParaRPr lang="it-IT" sz="40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it-IT" sz="48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it-IT" sz="4800" dirty="0">
                <a:solidFill>
                  <a:schemeClr val="bg1"/>
                </a:solidFill>
              </a:rPr>
              <a:t>CRITICITA’</a:t>
            </a:r>
          </a:p>
          <a:p>
            <a:pPr lvl="1" algn="just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it-IT" sz="4800" b="0" dirty="0">
                <a:solidFill>
                  <a:srgbClr val="FFFFFF"/>
                </a:solidFill>
                <a:latin typeface="Source Sans Pro Regular"/>
              </a:rPr>
              <a:t>l’aggiornamento dei dati relativi a casi e ore dei servizi calcolati su questi criteri ovvero Centri Semiresidenziali e Residenziali per disabili e Ore di Servizio Integrazione scolastica comporta il confronto con i dati della quota di due anni fa e non del 2021 con variazioni che  si ripercuotono in maniera significativa sul calcolo della quota</a:t>
            </a:r>
          </a:p>
          <a:p>
            <a:pPr lvl="1" algn="just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it-IT" sz="4800" b="0" dirty="0">
                <a:solidFill>
                  <a:srgbClr val="FFFFFF"/>
                </a:solidFill>
                <a:latin typeface="Source Sans Pro Regular"/>
              </a:rPr>
              <a:t>Inoltre nel 2021 pure mantenendo la quota </a:t>
            </a:r>
            <a:r>
              <a:rPr lang="it-IT" sz="4800" b="0" dirty="0" err="1">
                <a:solidFill>
                  <a:srgbClr val="FFFFFF"/>
                </a:solidFill>
                <a:latin typeface="Source Sans Pro Regular"/>
              </a:rPr>
              <a:t>inviariata</a:t>
            </a:r>
            <a:r>
              <a:rPr lang="it-IT" sz="4800" b="0" dirty="0">
                <a:solidFill>
                  <a:srgbClr val="FFFFFF"/>
                </a:solidFill>
                <a:latin typeface="Source Sans Pro Regular"/>
              </a:rPr>
              <a:t>, le entrate e le relative spese sono aumentate per effetto dell’incremento degli abitanti</a:t>
            </a:r>
          </a:p>
          <a:p>
            <a:pPr lvl="1">
              <a:spcBef>
                <a:spcPts val="0"/>
              </a:spcBef>
              <a:defRPr/>
            </a:pPr>
            <a:endParaRPr lang="it-IT" sz="3600" dirty="0">
              <a:solidFill>
                <a:srgbClr val="04617B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A3A0B48C-CABC-4417-901B-0B3205D8318D}"/>
              </a:ext>
            </a:extLst>
          </p:cNvPr>
          <p:cNvSpPr txBox="1">
            <a:spLocks/>
          </p:cNvSpPr>
          <p:nvPr/>
        </p:nvSpPr>
        <p:spPr>
          <a:xfrm>
            <a:off x="3970337" y="759252"/>
            <a:ext cx="16443326" cy="1701800"/>
          </a:xfrm>
          <a:prstGeom prst="rect">
            <a:avLst/>
          </a:prstGeom>
        </p:spPr>
        <p:txBody>
          <a:bodyPr/>
          <a:lstStyle>
            <a:lvl1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+mj-lt"/>
                <a:ea typeface="+mj-ea"/>
                <a:cs typeface="+mj-cs"/>
              </a:defRPr>
            </a:lvl1pPr>
            <a:lvl2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5000">
                <a:solidFill>
                  <a:srgbClr val="04617B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/>
            <a:endParaRPr lang="it-IT" altLang="it-IT" sz="7200" dirty="0">
              <a:solidFill>
                <a:schemeClr val="bg1"/>
              </a:solidFill>
            </a:endParaRPr>
          </a:p>
        </p:txBody>
      </p:sp>
      <p:sp>
        <p:nvSpPr>
          <p:cNvPr id="9" name="Coordinamento">
            <a:extLst>
              <a:ext uri="{FF2B5EF4-FFF2-40B4-BE49-F238E27FC236}">
                <a16:creationId xmlns:a16="http://schemas.microsoft.com/office/drawing/2014/main" id="{813880B5-BBC5-D8AE-59D9-883D27FF7DE3}"/>
              </a:ext>
            </a:extLst>
          </p:cNvPr>
          <p:cNvSpPr txBox="1"/>
          <p:nvPr/>
        </p:nvSpPr>
        <p:spPr>
          <a:xfrm>
            <a:off x="8644273" y="1327944"/>
            <a:ext cx="3071354" cy="2051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rPr lang="it-IT" sz="12000" dirty="0"/>
              <a:t>quota</a:t>
            </a:r>
            <a:endParaRPr sz="21800" dirty="0"/>
          </a:p>
        </p:txBody>
      </p:sp>
      <p:sp>
        <p:nvSpPr>
          <p:cNvPr id="10" name="Analisi costi:">
            <a:extLst>
              <a:ext uri="{FF2B5EF4-FFF2-40B4-BE49-F238E27FC236}">
                <a16:creationId xmlns:a16="http://schemas.microsoft.com/office/drawing/2014/main" id="{F88F6586-B407-3DCE-0E57-65705F26F10F}"/>
              </a:ext>
            </a:extLst>
          </p:cNvPr>
          <p:cNvSpPr txBox="1"/>
          <p:nvPr/>
        </p:nvSpPr>
        <p:spPr>
          <a:xfrm>
            <a:off x="9167665" y="237136"/>
            <a:ext cx="7312899" cy="14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lang="it-IT" sz="8000" dirty="0"/>
              <a:t>Sistema calcolo</a:t>
            </a:r>
            <a:endParaRPr sz="9400" dirty="0"/>
          </a:p>
        </p:txBody>
      </p:sp>
      <p:sp>
        <p:nvSpPr>
          <p:cNvPr id="11" name="01.">
            <a:extLst>
              <a:ext uri="{FF2B5EF4-FFF2-40B4-BE49-F238E27FC236}">
                <a16:creationId xmlns:a16="http://schemas.microsoft.com/office/drawing/2014/main" id="{5CEE0584-5BD0-1B61-5285-BCE8B08407E6}"/>
              </a:ext>
            </a:extLst>
          </p:cNvPr>
          <p:cNvSpPr txBox="1"/>
          <p:nvPr/>
        </p:nvSpPr>
        <p:spPr>
          <a:xfrm>
            <a:off x="4639039" y="-659163"/>
            <a:ext cx="3967433" cy="4390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19600" b="0" cap="all">
                <a:solidFill>
                  <a:srgbClr val="7B9640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22600" dirty="0"/>
              <a:t>0</a:t>
            </a:r>
            <a:r>
              <a:rPr lang="it-IT" sz="22600" dirty="0"/>
              <a:t>2</a:t>
            </a:r>
            <a:r>
              <a:rPr sz="27200" dirty="0"/>
              <a:t>.</a:t>
            </a:r>
            <a:endParaRPr sz="39200" dirty="0"/>
          </a:p>
        </p:txBody>
      </p:sp>
    </p:spTree>
    <p:extLst>
      <p:ext uri="{BB962C8B-B14F-4D97-AF65-F5344CB8AC3E}">
        <p14:creationId xmlns:p14="http://schemas.microsoft.com/office/powerpoint/2010/main" val="1747498422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">
            <a:extLst>
              <a:ext uri="{FF2B5EF4-FFF2-40B4-BE49-F238E27FC236}">
                <a16:creationId xmlns:a16="http://schemas.microsoft.com/office/drawing/2014/main" id="{55644D85-3906-4A5E-8AC4-8A18E2809BA2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it-IT" sz="2400" dirty="0"/>
          </a:p>
        </p:txBody>
      </p:sp>
      <p:pic>
        <p:nvPicPr>
          <p:cNvPr id="285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0752" y="11610529"/>
            <a:ext cx="1743964" cy="933226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$"/>
          <p:cNvSpPr txBox="1"/>
          <p:nvPr/>
        </p:nvSpPr>
        <p:spPr>
          <a:xfrm>
            <a:off x="4165013" y="2395817"/>
            <a:ext cx="2551981" cy="634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defRPr sz="54300" b="0" cap="all">
                <a:solidFill>
                  <a:srgbClr val="2D7C9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40726" dirty="0"/>
              <a:t>$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888328B-6278-BFDB-5CE4-7CE2720B8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013" y="4814596"/>
            <a:ext cx="20831248" cy="3378670"/>
          </a:xfrm>
          <a:prstGeom prst="rect">
            <a:avLst/>
          </a:prstGeom>
        </p:spPr>
      </p:pic>
      <p:sp>
        <p:nvSpPr>
          <p:cNvPr id="10" name="Analisi costi:">
            <a:extLst>
              <a:ext uri="{FF2B5EF4-FFF2-40B4-BE49-F238E27FC236}">
                <a16:creationId xmlns:a16="http://schemas.microsoft.com/office/drawing/2014/main" id="{B4949BF7-F3EF-DD0A-CD68-5B75EB8738CC}"/>
              </a:ext>
            </a:extLst>
          </p:cNvPr>
          <p:cNvSpPr txBox="1"/>
          <p:nvPr/>
        </p:nvSpPr>
        <p:spPr>
          <a:xfrm>
            <a:off x="8921875" y="1290698"/>
            <a:ext cx="6538649" cy="14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lang="it-IT" sz="8000" dirty="0"/>
              <a:t>Analisi criteri</a:t>
            </a:r>
            <a:endParaRPr sz="9400" dirty="0"/>
          </a:p>
        </p:txBody>
      </p:sp>
      <p:sp>
        <p:nvSpPr>
          <p:cNvPr id="11" name="01.">
            <a:extLst>
              <a:ext uri="{FF2B5EF4-FFF2-40B4-BE49-F238E27FC236}">
                <a16:creationId xmlns:a16="http://schemas.microsoft.com/office/drawing/2014/main" id="{2585793A-CE58-49FC-1373-06C571C68E4E}"/>
              </a:ext>
            </a:extLst>
          </p:cNvPr>
          <p:cNvSpPr txBox="1"/>
          <p:nvPr/>
        </p:nvSpPr>
        <p:spPr>
          <a:xfrm>
            <a:off x="4351007" y="-423939"/>
            <a:ext cx="4007507" cy="4390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19600" b="0" cap="all">
                <a:solidFill>
                  <a:srgbClr val="7B9640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22600" dirty="0"/>
              <a:t>0</a:t>
            </a:r>
            <a:r>
              <a:rPr lang="it-IT" sz="22600" dirty="0"/>
              <a:t>3</a:t>
            </a:r>
            <a:r>
              <a:rPr sz="27200" dirty="0"/>
              <a:t>.</a:t>
            </a:r>
            <a:endParaRPr sz="39200" dirty="0"/>
          </a:p>
        </p:txBody>
      </p:sp>
    </p:spTree>
    <p:extLst>
      <p:ext uri="{BB962C8B-B14F-4D97-AF65-F5344CB8AC3E}">
        <p14:creationId xmlns:p14="http://schemas.microsoft.com/office/powerpoint/2010/main" val="1299965576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">
            <a:extLst>
              <a:ext uri="{FF2B5EF4-FFF2-40B4-BE49-F238E27FC236}">
                <a16:creationId xmlns:a16="http://schemas.microsoft.com/office/drawing/2014/main" id="{55644D85-3906-4A5E-8AC4-8A18E2809BA2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it-IT" sz="2400" dirty="0"/>
          </a:p>
        </p:txBody>
      </p:sp>
      <p:pic>
        <p:nvPicPr>
          <p:cNvPr id="285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0752" y="11610529"/>
            <a:ext cx="1743964" cy="933226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$"/>
          <p:cNvSpPr txBox="1"/>
          <p:nvPr/>
        </p:nvSpPr>
        <p:spPr>
          <a:xfrm>
            <a:off x="4165013" y="2395817"/>
            <a:ext cx="2551981" cy="634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defRPr sz="54300" b="0" cap="all">
                <a:solidFill>
                  <a:srgbClr val="2D7C9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40726"/>
              <a:t>$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D91C55C-DF83-B0BD-0084-0C93EFCE0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293" y="3788229"/>
            <a:ext cx="20297812" cy="6811346"/>
          </a:xfrm>
          <a:prstGeom prst="rect">
            <a:avLst/>
          </a:prstGeom>
        </p:spPr>
      </p:pic>
      <p:sp>
        <p:nvSpPr>
          <p:cNvPr id="14" name="Analisi costi:">
            <a:extLst>
              <a:ext uri="{FF2B5EF4-FFF2-40B4-BE49-F238E27FC236}">
                <a16:creationId xmlns:a16="http://schemas.microsoft.com/office/drawing/2014/main" id="{CA0CA03D-5298-DCD8-8A6B-40C1ABC6102B}"/>
              </a:ext>
            </a:extLst>
          </p:cNvPr>
          <p:cNvSpPr txBox="1"/>
          <p:nvPr/>
        </p:nvSpPr>
        <p:spPr>
          <a:xfrm>
            <a:off x="8921875" y="1290698"/>
            <a:ext cx="6538649" cy="14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lang="it-IT" sz="8000" dirty="0"/>
              <a:t>Analisi criteri</a:t>
            </a:r>
            <a:endParaRPr sz="9400" dirty="0"/>
          </a:p>
        </p:txBody>
      </p:sp>
      <p:sp>
        <p:nvSpPr>
          <p:cNvPr id="15" name="01.">
            <a:extLst>
              <a:ext uri="{FF2B5EF4-FFF2-40B4-BE49-F238E27FC236}">
                <a16:creationId xmlns:a16="http://schemas.microsoft.com/office/drawing/2014/main" id="{DEFA9E2C-A8CE-C241-8CEB-614186B61824}"/>
              </a:ext>
            </a:extLst>
          </p:cNvPr>
          <p:cNvSpPr txBox="1"/>
          <p:nvPr/>
        </p:nvSpPr>
        <p:spPr>
          <a:xfrm>
            <a:off x="4351007" y="-423939"/>
            <a:ext cx="4028347" cy="4390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19600" b="0" cap="all">
                <a:solidFill>
                  <a:srgbClr val="7B9640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22600" dirty="0"/>
              <a:t>0</a:t>
            </a:r>
            <a:r>
              <a:rPr lang="it-IT" sz="22600" dirty="0"/>
              <a:t>4</a:t>
            </a:r>
            <a:r>
              <a:rPr sz="27200" dirty="0"/>
              <a:t>.</a:t>
            </a:r>
            <a:endParaRPr sz="39200" dirty="0"/>
          </a:p>
        </p:txBody>
      </p:sp>
    </p:spTree>
    <p:extLst>
      <p:ext uri="{BB962C8B-B14F-4D97-AF65-F5344CB8AC3E}">
        <p14:creationId xmlns:p14="http://schemas.microsoft.com/office/powerpoint/2010/main" val="1351978751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">
            <a:extLst>
              <a:ext uri="{FF2B5EF4-FFF2-40B4-BE49-F238E27FC236}">
                <a16:creationId xmlns:a16="http://schemas.microsoft.com/office/drawing/2014/main" id="{55644D85-3906-4A5E-8AC4-8A18E2809BA2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it-IT" sz="2400" dirty="0"/>
          </a:p>
        </p:txBody>
      </p:sp>
      <p:pic>
        <p:nvPicPr>
          <p:cNvPr id="285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6164" y="11887186"/>
            <a:ext cx="1743964" cy="933226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$"/>
          <p:cNvSpPr txBox="1"/>
          <p:nvPr/>
        </p:nvSpPr>
        <p:spPr>
          <a:xfrm>
            <a:off x="4165013" y="2395817"/>
            <a:ext cx="2551981" cy="634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defRPr sz="54300" b="0" cap="all">
                <a:solidFill>
                  <a:srgbClr val="2D7C9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40726"/>
              <a:t>$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3C9B531-9E7F-8CD6-C2D3-B474033D8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026" y="3682228"/>
            <a:ext cx="19109144" cy="7716332"/>
          </a:xfrm>
          <a:prstGeom prst="rect">
            <a:avLst/>
          </a:prstGeom>
        </p:spPr>
      </p:pic>
      <p:sp>
        <p:nvSpPr>
          <p:cNvPr id="7" name="Analisi costi:">
            <a:extLst>
              <a:ext uri="{FF2B5EF4-FFF2-40B4-BE49-F238E27FC236}">
                <a16:creationId xmlns:a16="http://schemas.microsoft.com/office/drawing/2014/main" id="{19D8D583-86D4-2A85-79D7-C4D5904D47DB}"/>
              </a:ext>
            </a:extLst>
          </p:cNvPr>
          <p:cNvSpPr txBox="1"/>
          <p:nvPr/>
        </p:nvSpPr>
        <p:spPr>
          <a:xfrm>
            <a:off x="8921875" y="1290698"/>
            <a:ext cx="6538649" cy="14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lang="it-IT" sz="8000" dirty="0"/>
              <a:t>Analisi criteri</a:t>
            </a:r>
            <a:endParaRPr sz="9400" dirty="0"/>
          </a:p>
        </p:txBody>
      </p:sp>
      <p:sp>
        <p:nvSpPr>
          <p:cNvPr id="9" name="01.">
            <a:extLst>
              <a:ext uri="{FF2B5EF4-FFF2-40B4-BE49-F238E27FC236}">
                <a16:creationId xmlns:a16="http://schemas.microsoft.com/office/drawing/2014/main" id="{D9B5A670-E0B3-8E4B-46D1-B549C6C47224}"/>
              </a:ext>
            </a:extLst>
          </p:cNvPr>
          <p:cNvSpPr txBox="1"/>
          <p:nvPr/>
        </p:nvSpPr>
        <p:spPr>
          <a:xfrm>
            <a:off x="4351007" y="-423939"/>
            <a:ext cx="4039567" cy="4390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19600" b="0" cap="all">
                <a:solidFill>
                  <a:srgbClr val="7B9640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22600" dirty="0"/>
              <a:t>0</a:t>
            </a:r>
            <a:r>
              <a:rPr lang="it-IT" sz="22600" dirty="0"/>
              <a:t>5</a:t>
            </a:r>
            <a:r>
              <a:rPr sz="27200" dirty="0"/>
              <a:t>.</a:t>
            </a:r>
            <a:endParaRPr sz="39200" dirty="0"/>
          </a:p>
        </p:txBody>
      </p:sp>
    </p:spTree>
    <p:extLst>
      <p:ext uri="{BB962C8B-B14F-4D97-AF65-F5344CB8AC3E}">
        <p14:creationId xmlns:p14="http://schemas.microsoft.com/office/powerpoint/2010/main" val="1177112797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">
            <a:extLst>
              <a:ext uri="{FF2B5EF4-FFF2-40B4-BE49-F238E27FC236}">
                <a16:creationId xmlns:a16="http://schemas.microsoft.com/office/drawing/2014/main" id="{55644D85-3906-4A5E-8AC4-8A18E2809BA2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it-IT" sz="2400" dirty="0"/>
          </a:p>
        </p:txBody>
      </p:sp>
      <p:pic>
        <p:nvPicPr>
          <p:cNvPr id="285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01" y="11747249"/>
            <a:ext cx="1743964" cy="933226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$"/>
          <p:cNvSpPr txBox="1"/>
          <p:nvPr/>
        </p:nvSpPr>
        <p:spPr>
          <a:xfrm>
            <a:off x="4165013" y="2395817"/>
            <a:ext cx="2551981" cy="634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defRPr sz="54300" b="0" cap="all">
                <a:solidFill>
                  <a:srgbClr val="2D7C9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40726"/>
              <a:t>$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3989995-E1E6-4CD5-55BD-45241077C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879" y="3750245"/>
            <a:ext cx="19332640" cy="7287584"/>
          </a:xfrm>
          <a:prstGeom prst="rect">
            <a:avLst/>
          </a:prstGeom>
        </p:spPr>
      </p:pic>
      <p:sp>
        <p:nvSpPr>
          <p:cNvPr id="7" name="Analisi costi:">
            <a:extLst>
              <a:ext uri="{FF2B5EF4-FFF2-40B4-BE49-F238E27FC236}">
                <a16:creationId xmlns:a16="http://schemas.microsoft.com/office/drawing/2014/main" id="{D735F133-63E5-B227-0C71-DAFF9958B37D}"/>
              </a:ext>
            </a:extLst>
          </p:cNvPr>
          <p:cNvSpPr txBox="1"/>
          <p:nvPr/>
        </p:nvSpPr>
        <p:spPr>
          <a:xfrm>
            <a:off x="8921875" y="1290698"/>
            <a:ext cx="6538649" cy="14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lang="it-IT" sz="8000" dirty="0"/>
              <a:t>Analisi criteri</a:t>
            </a:r>
            <a:endParaRPr sz="9400" dirty="0"/>
          </a:p>
        </p:txBody>
      </p:sp>
      <p:sp>
        <p:nvSpPr>
          <p:cNvPr id="9" name="01.">
            <a:extLst>
              <a:ext uri="{FF2B5EF4-FFF2-40B4-BE49-F238E27FC236}">
                <a16:creationId xmlns:a16="http://schemas.microsoft.com/office/drawing/2014/main" id="{AA7BFC29-72C6-4E51-94C0-7E944F0C0ECF}"/>
              </a:ext>
            </a:extLst>
          </p:cNvPr>
          <p:cNvSpPr txBox="1"/>
          <p:nvPr/>
        </p:nvSpPr>
        <p:spPr>
          <a:xfrm>
            <a:off x="4351007" y="-423939"/>
            <a:ext cx="3991477" cy="4390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01600" tIns="101600" rIns="101600" bIns="101600" anchor="ctr">
            <a:spAutoFit/>
          </a:bodyPr>
          <a:lstStyle>
            <a:lvl1pPr algn="l">
              <a:defRPr sz="19600" b="0" cap="all">
                <a:solidFill>
                  <a:srgbClr val="7B9640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22600" dirty="0"/>
              <a:t>0</a:t>
            </a:r>
            <a:r>
              <a:rPr lang="it-IT" sz="22600" dirty="0"/>
              <a:t>6</a:t>
            </a:r>
            <a:r>
              <a:rPr sz="27200" dirty="0"/>
              <a:t>.</a:t>
            </a:r>
            <a:endParaRPr sz="39200" dirty="0"/>
          </a:p>
        </p:txBody>
      </p:sp>
    </p:spTree>
    <p:extLst>
      <p:ext uri="{BB962C8B-B14F-4D97-AF65-F5344CB8AC3E}">
        <p14:creationId xmlns:p14="http://schemas.microsoft.com/office/powerpoint/2010/main" val="3271931929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">
            <a:extLst>
              <a:ext uri="{FF2B5EF4-FFF2-40B4-BE49-F238E27FC236}">
                <a16:creationId xmlns:a16="http://schemas.microsoft.com/office/drawing/2014/main" id="{55644D85-3906-4A5E-8AC4-8A18E2809BA2}"/>
              </a:ext>
            </a:extLst>
          </p:cNvPr>
          <p:cNvSpPr/>
          <p:nvPr/>
        </p:nvSpPr>
        <p:spPr>
          <a:xfrm>
            <a:off x="102187" y="-103616"/>
            <a:ext cx="24383999" cy="13716000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it-IT" sz="2400" dirty="0"/>
          </a:p>
        </p:txBody>
      </p:sp>
      <p:pic>
        <p:nvPicPr>
          <p:cNvPr id="285" name="Logo Comitato Sindaci Distretto 4 Ovest VR - bianco.png" descr="Logo Comitato Sindaci Distretto 4 Ovest VR - bianc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4064" y="11722496"/>
            <a:ext cx="1743964" cy="933226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$"/>
          <p:cNvSpPr txBox="1"/>
          <p:nvPr/>
        </p:nvSpPr>
        <p:spPr>
          <a:xfrm>
            <a:off x="4165013" y="2395817"/>
            <a:ext cx="2551981" cy="634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defRPr sz="54300" b="0" cap="all">
                <a:solidFill>
                  <a:srgbClr val="2D7C9C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rPr sz="40726" dirty="0"/>
              <a:t>$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3D6F35F-A4C3-B02F-6F0C-F3A1615C7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290" y="175286"/>
            <a:ext cx="14008358" cy="1315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128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8" name="Area disabilità"/>
          <p:cNvSpPr txBox="1"/>
          <p:nvPr/>
        </p:nvSpPr>
        <p:spPr>
          <a:xfrm>
            <a:off x="4473629" y="1880644"/>
            <a:ext cx="6647505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Area disabilità</a:t>
            </a:r>
          </a:p>
        </p:txBody>
      </p:sp>
      <p:sp>
        <p:nvSpPr>
          <p:cNvPr id="139" name="Analisi costi:"/>
          <p:cNvSpPr txBox="1"/>
          <p:nvPr/>
        </p:nvSpPr>
        <p:spPr>
          <a:xfrm>
            <a:off x="4540408" y="117239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Analisi costi:</a:t>
            </a:r>
          </a:p>
        </p:txBody>
      </p:sp>
      <p:sp>
        <p:nvSpPr>
          <p:cNvPr id="140" name="02."/>
          <p:cNvSpPr txBox="1"/>
          <p:nvPr/>
        </p:nvSpPr>
        <p:spPr>
          <a:xfrm>
            <a:off x="1140666" y="831025"/>
            <a:ext cx="3218333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D79A4A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02.</a:t>
            </a:r>
          </a:p>
        </p:txBody>
      </p:sp>
      <p:sp>
        <p:nvSpPr>
          <p:cNvPr id="141" name="Rettangolo arrotondato"/>
          <p:cNvSpPr/>
          <p:nvPr/>
        </p:nvSpPr>
        <p:spPr>
          <a:xfrm>
            <a:off x="1434555" y="4147560"/>
            <a:ext cx="21514890" cy="8521375"/>
          </a:xfrm>
          <a:prstGeom prst="roundRect">
            <a:avLst>
              <a:gd name="adj" fmla="val 1802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4B66BFD-5F64-8C58-B287-3C1011FD3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6278" y="4341499"/>
            <a:ext cx="15330022" cy="790871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5" name="Area minori"/>
          <p:cNvSpPr txBox="1"/>
          <p:nvPr/>
        </p:nvSpPr>
        <p:spPr>
          <a:xfrm>
            <a:off x="4549829" y="1880644"/>
            <a:ext cx="5421015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Area minori</a:t>
            </a:r>
          </a:p>
        </p:txBody>
      </p:sp>
      <p:sp>
        <p:nvSpPr>
          <p:cNvPr id="146" name="Analisi costi:"/>
          <p:cNvSpPr txBox="1"/>
          <p:nvPr/>
        </p:nvSpPr>
        <p:spPr>
          <a:xfrm>
            <a:off x="4616608" y="117239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Analisi costi:</a:t>
            </a:r>
          </a:p>
        </p:txBody>
      </p:sp>
      <p:sp>
        <p:nvSpPr>
          <p:cNvPr id="147" name="03."/>
          <p:cNvSpPr txBox="1"/>
          <p:nvPr/>
        </p:nvSpPr>
        <p:spPr>
          <a:xfrm>
            <a:off x="1140666" y="831025"/>
            <a:ext cx="3253182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EF7A7E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03.</a:t>
            </a:r>
          </a:p>
        </p:txBody>
      </p:sp>
      <p:sp>
        <p:nvSpPr>
          <p:cNvPr id="148" name="Rettangolo arrotondato"/>
          <p:cNvSpPr/>
          <p:nvPr/>
        </p:nvSpPr>
        <p:spPr>
          <a:xfrm>
            <a:off x="1434555" y="4309917"/>
            <a:ext cx="21209765" cy="8305359"/>
          </a:xfrm>
          <a:prstGeom prst="roundRect">
            <a:avLst>
              <a:gd name="adj" fmla="val 1849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F16FD28-E20E-2F7E-F732-1968AF431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661" y="4593798"/>
            <a:ext cx="15833552" cy="745394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52" name="Area giovani"/>
          <p:cNvSpPr txBox="1"/>
          <p:nvPr/>
        </p:nvSpPr>
        <p:spPr>
          <a:xfrm>
            <a:off x="4549829" y="1880644"/>
            <a:ext cx="5612049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Area giovani</a:t>
            </a:r>
          </a:p>
        </p:txBody>
      </p:sp>
      <p:sp>
        <p:nvSpPr>
          <p:cNvPr id="153" name="Analisi costi:"/>
          <p:cNvSpPr txBox="1"/>
          <p:nvPr/>
        </p:nvSpPr>
        <p:spPr>
          <a:xfrm>
            <a:off x="4616608" y="117239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Analisi costi:</a:t>
            </a:r>
          </a:p>
        </p:txBody>
      </p:sp>
      <p:sp>
        <p:nvSpPr>
          <p:cNvPr id="154" name="04."/>
          <p:cNvSpPr txBox="1"/>
          <p:nvPr/>
        </p:nvSpPr>
        <p:spPr>
          <a:xfrm>
            <a:off x="1140666" y="831025"/>
            <a:ext cx="3270606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A6C773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04.</a:t>
            </a:r>
          </a:p>
        </p:txBody>
      </p:sp>
      <p:sp>
        <p:nvSpPr>
          <p:cNvPr id="155" name="Rettangolo arrotondato"/>
          <p:cNvSpPr/>
          <p:nvPr/>
        </p:nvSpPr>
        <p:spPr>
          <a:xfrm>
            <a:off x="1434555" y="4309917"/>
            <a:ext cx="21209765" cy="8305359"/>
          </a:xfrm>
          <a:prstGeom prst="roundRect">
            <a:avLst>
              <a:gd name="adj" fmla="val 1849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8E581C83-E9D6-840A-E7EE-2A88D551F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384" y="5105735"/>
            <a:ext cx="17960138" cy="600513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59" name="Servizio sociale di base"/>
          <p:cNvSpPr txBox="1"/>
          <p:nvPr/>
        </p:nvSpPr>
        <p:spPr>
          <a:xfrm>
            <a:off x="4549829" y="1880644"/>
            <a:ext cx="10602450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Servizio sociale di base</a:t>
            </a:r>
          </a:p>
        </p:txBody>
      </p:sp>
      <p:sp>
        <p:nvSpPr>
          <p:cNvPr id="160" name="Analisi costi:"/>
          <p:cNvSpPr txBox="1"/>
          <p:nvPr/>
        </p:nvSpPr>
        <p:spPr>
          <a:xfrm>
            <a:off x="4616608" y="117239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Analisi costi:</a:t>
            </a:r>
          </a:p>
        </p:txBody>
      </p:sp>
      <p:sp>
        <p:nvSpPr>
          <p:cNvPr id="161" name="05."/>
          <p:cNvSpPr txBox="1"/>
          <p:nvPr/>
        </p:nvSpPr>
        <p:spPr>
          <a:xfrm>
            <a:off x="1140666" y="831025"/>
            <a:ext cx="3280563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DABF57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05.</a:t>
            </a:r>
          </a:p>
        </p:txBody>
      </p:sp>
      <p:sp>
        <p:nvSpPr>
          <p:cNvPr id="162" name="Rettangolo arrotondato"/>
          <p:cNvSpPr/>
          <p:nvPr/>
        </p:nvSpPr>
        <p:spPr>
          <a:xfrm>
            <a:off x="453037" y="3703243"/>
            <a:ext cx="22995570" cy="9181732"/>
          </a:xfrm>
          <a:prstGeom prst="roundRect">
            <a:avLst>
              <a:gd name="adj" fmla="val 2201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80D982C4-8817-59D9-3909-5A7DEDD53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465" y="3987124"/>
            <a:ext cx="20190168" cy="801394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6" name="Area stranieri"/>
          <p:cNvSpPr txBox="1"/>
          <p:nvPr/>
        </p:nvSpPr>
        <p:spPr>
          <a:xfrm>
            <a:off x="4549829" y="1880644"/>
            <a:ext cx="6522226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Area stranieri</a:t>
            </a:r>
          </a:p>
        </p:txBody>
      </p:sp>
      <p:sp>
        <p:nvSpPr>
          <p:cNvPr id="167" name="Analisi costi:"/>
          <p:cNvSpPr txBox="1"/>
          <p:nvPr/>
        </p:nvSpPr>
        <p:spPr>
          <a:xfrm>
            <a:off x="4616608" y="117239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Analisi costi:</a:t>
            </a:r>
          </a:p>
        </p:txBody>
      </p:sp>
      <p:sp>
        <p:nvSpPr>
          <p:cNvPr id="168" name="06."/>
          <p:cNvSpPr txBox="1"/>
          <p:nvPr/>
        </p:nvSpPr>
        <p:spPr>
          <a:xfrm>
            <a:off x="1140666" y="831025"/>
            <a:ext cx="3239491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F1A6B0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06.</a:t>
            </a:r>
          </a:p>
        </p:txBody>
      </p:sp>
      <p:sp>
        <p:nvSpPr>
          <p:cNvPr id="169" name="Rettangolo arrotondato"/>
          <p:cNvSpPr/>
          <p:nvPr/>
        </p:nvSpPr>
        <p:spPr>
          <a:xfrm>
            <a:off x="1434555" y="4973689"/>
            <a:ext cx="21209765" cy="6977814"/>
          </a:xfrm>
          <a:prstGeom prst="roundRect">
            <a:avLst>
              <a:gd name="adj" fmla="val 2201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16D40033-ECA3-AB37-110F-3E12675F8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183" y="5959317"/>
            <a:ext cx="19850508" cy="42144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3" name="Area anziani"/>
          <p:cNvSpPr txBox="1"/>
          <p:nvPr/>
        </p:nvSpPr>
        <p:spPr>
          <a:xfrm>
            <a:off x="4549829" y="1880644"/>
            <a:ext cx="5625199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Area anziani</a:t>
            </a:r>
          </a:p>
        </p:txBody>
      </p:sp>
      <p:sp>
        <p:nvSpPr>
          <p:cNvPr id="174" name="Analisi costi:"/>
          <p:cNvSpPr txBox="1"/>
          <p:nvPr/>
        </p:nvSpPr>
        <p:spPr>
          <a:xfrm>
            <a:off x="4616608" y="117239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Analisi costi:</a:t>
            </a:r>
          </a:p>
        </p:txBody>
      </p:sp>
      <p:sp>
        <p:nvSpPr>
          <p:cNvPr id="175" name="07."/>
          <p:cNvSpPr txBox="1"/>
          <p:nvPr/>
        </p:nvSpPr>
        <p:spPr>
          <a:xfrm>
            <a:off x="1140666" y="831025"/>
            <a:ext cx="3205887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7B9640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07.</a:t>
            </a:r>
          </a:p>
        </p:txBody>
      </p:sp>
      <p:sp>
        <p:nvSpPr>
          <p:cNvPr id="176" name="Rettangolo arrotondato"/>
          <p:cNvSpPr/>
          <p:nvPr/>
        </p:nvSpPr>
        <p:spPr>
          <a:xfrm>
            <a:off x="1434555" y="5383810"/>
            <a:ext cx="21209765" cy="6224793"/>
          </a:xfrm>
          <a:prstGeom prst="roundRect">
            <a:avLst>
              <a:gd name="adj" fmla="val 2467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739F928-40ED-5FD4-2B2A-1F7F5FA7F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301" y="6139544"/>
            <a:ext cx="19650272" cy="352697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Rettangolo"/>
          <p:cNvSpPr/>
          <p:nvPr/>
        </p:nvSpPr>
        <p:spPr>
          <a:xfrm>
            <a:off x="-18910" y="-16219"/>
            <a:ext cx="24421820" cy="13748439"/>
          </a:xfrm>
          <a:prstGeom prst="rect">
            <a:avLst/>
          </a:prstGeom>
          <a:solidFill>
            <a:srgbClr val="287C9E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0B364E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80" name="Ambito territoriale sociale"/>
          <p:cNvSpPr txBox="1"/>
          <p:nvPr/>
        </p:nvSpPr>
        <p:spPr>
          <a:xfrm>
            <a:off x="4549829" y="1880644"/>
            <a:ext cx="12386813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0900" b="0" u="sng" cap="all">
                <a:solidFill>
                  <a:srgbClr val="FFFFFF"/>
                </a:solidFill>
                <a:latin typeface="Big Shoulders Display SemiBold"/>
                <a:ea typeface="Big Shoulders Display SemiBold"/>
                <a:cs typeface="Big Shoulders Display SemiBold"/>
                <a:sym typeface="Big Shoulders Display SemiBold"/>
              </a:defRPr>
            </a:lvl1pPr>
          </a:lstStyle>
          <a:p>
            <a:r>
              <a:t>Ambito territoriale sociale</a:t>
            </a:r>
          </a:p>
        </p:txBody>
      </p:sp>
      <p:sp>
        <p:nvSpPr>
          <p:cNvPr id="181" name="Analisi costi:"/>
          <p:cNvSpPr txBox="1"/>
          <p:nvPr/>
        </p:nvSpPr>
        <p:spPr>
          <a:xfrm>
            <a:off x="4616608" y="1172390"/>
            <a:ext cx="359777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700" b="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Analisi costi:</a:t>
            </a:r>
          </a:p>
        </p:txBody>
      </p:sp>
      <p:sp>
        <p:nvSpPr>
          <p:cNvPr id="182" name="08."/>
          <p:cNvSpPr txBox="1"/>
          <p:nvPr/>
        </p:nvSpPr>
        <p:spPr>
          <a:xfrm>
            <a:off x="1140666" y="831025"/>
            <a:ext cx="3244470" cy="308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9600" b="0" cap="all">
                <a:solidFill>
                  <a:srgbClr val="D89B42"/>
                </a:solidFill>
                <a:latin typeface="Big Shoulders Display Black"/>
                <a:ea typeface="Big Shoulders Display Black"/>
                <a:cs typeface="Big Shoulders Display Black"/>
                <a:sym typeface="Big Shoulders Display Black"/>
              </a:defRPr>
            </a:lvl1pPr>
          </a:lstStyle>
          <a:p>
            <a:r>
              <a:t>08.</a:t>
            </a:r>
          </a:p>
        </p:txBody>
      </p:sp>
      <p:sp>
        <p:nvSpPr>
          <p:cNvPr id="183" name="Rettangolo arrotondato"/>
          <p:cNvSpPr/>
          <p:nvPr/>
        </p:nvSpPr>
        <p:spPr>
          <a:xfrm>
            <a:off x="1434555" y="4607477"/>
            <a:ext cx="21209765" cy="7777459"/>
          </a:xfrm>
          <a:prstGeom prst="roundRect">
            <a:avLst>
              <a:gd name="adj" fmla="val 1974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31AAD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B461226-E106-78C0-8B85-99497CA33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191" y="5253602"/>
            <a:ext cx="18131618" cy="600667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696</Words>
  <Application>Microsoft Office PowerPoint</Application>
  <PresentationFormat>Personalizzato</PresentationFormat>
  <Paragraphs>123</Paragraphs>
  <Slides>27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40" baseType="lpstr">
      <vt:lpstr>Arial</vt:lpstr>
      <vt:lpstr>Big Shoulders Display Black</vt:lpstr>
      <vt:lpstr>Big Shoulders Display Bold</vt:lpstr>
      <vt:lpstr>Big Shoulders Display SemiBold</vt:lpstr>
      <vt:lpstr>Georgia</vt:lpstr>
      <vt:lpstr>Helvetica Neue</vt:lpstr>
      <vt:lpstr>Helvetica Neue Light</vt:lpstr>
      <vt:lpstr>Helvetica Neue Medium</vt:lpstr>
      <vt:lpstr>Source Sans Pro Bold</vt:lpstr>
      <vt:lpstr>Source Sans Pro Regular</vt:lpstr>
      <vt:lpstr>Times New Roman</vt:lpstr>
      <vt:lpstr>Wingdings</vt:lpstr>
      <vt:lpstr>White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Massimo Giacomini</dc:creator>
  <cp:lastModifiedBy>comune sona</cp:lastModifiedBy>
  <cp:revision>5</cp:revision>
  <dcterms:modified xsi:type="dcterms:W3CDTF">2022-06-13T20:43:28Z</dcterms:modified>
</cp:coreProperties>
</file>