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E9639D4-E3E2-4D34-9284-5A2195B3D0D7}" styleName="Stile chi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799B23B-EC83-4686-B30A-512413B5E67A}" styleName="Stile chiaro 3 - Color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ile chiaro 3 - Colore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2DE63D5-997A-4646-A377-4702673A728D}" styleName="Stile chiaro 2 - Color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1640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14/11/23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080119"/>
          </a:xfrm>
        </p:spPr>
        <p:txBody>
          <a:bodyPr>
            <a:normAutofit/>
          </a:bodyPr>
          <a:lstStyle/>
          <a:p>
            <a:r>
              <a:rPr lang="it-IT" sz="3200" b="1" dirty="0" smtClean="0"/>
              <a:t>PNRR : MISSIONE 5 “COESIONE E INC</a:t>
            </a:r>
            <a:r>
              <a:rPr lang="it-IT" sz="2800" b="1" dirty="0" smtClean="0"/>
              <a:t>LUSIONE</a:t>
            </a:r>
            <a:endParaRPr lang="it-IT" sz="28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424936" cy="5733256"/>
          </a:xfrm>
        </p:spPr>
        <p:txBody>
          <a:bodyPr>
            <a:normAutofit/>
          </a:bodyPr>
          <a:lstStyle/>
          <a:p>
            <a:r>
              <a:rPr lang="it-IT" sz="2600" b="1" dirty="0" smtClean="0">
                <a:solidFill>
                  <a:schemeClr val="tx1"/>
                </a:solidFill>
              </a:rPr>
              <a:t>M5 C 2: INFRASTRUTTURE SOCIALI, FAMIGLIE, COMUNITA’ E TERZO SETTORE</a:t>
            </a:r>
          </a:p>
          <a:p>
            <a:pPr algn="l"/>
            <a:r>
              <a:rPr lang="it-IT" sz="2600" b="1" dirty="0" smtClean="0">
                <a:solidFill>
                  <a:schemeClr val="tx1"/>
                </a:solidFill>
              </a:rPr>
              <a:t>M5 C 2.1 : SERVIZI SOCIALI, DISABILITA’ E MARGINALITA’ SOCIALE</a:t>
            </a:r>
          </a:p>
          <a:p>
            <a:pPr algn="l">
              <a:buFont typeface="Arial" pitchFamily="34" charset="0"/>
              <a:buChar char="•"/>
            </a:pPr>
            <a:r>
              <a:rPr lang="it-IT" sz="2600" b="1" dirty="0">
                <a:solidFill>
                  <a:schemeClr val="tx1"/>
                </a:solidFill>
              </a:rPr>
              <a:t> </a:t>
            </a:r>
            <a:r>
              <a:rPr lang="it-IT" sz="2600" b="1" dirty="0" smtClean="0">
                <a:solidFill>
                  <a:schemeClr val="tx1"/>
                </a:solidFill>
              </a:rPr>
              <a:t>INVESTIMENTO 1.1 : sostegno alle persone vulnerabili e prevenzione dell’istituzionalizzazione degli anziani non autosufficienti</a:t>
            </a:r>
          </a:p>
          <a:p>
            <a:pPr algn="l">
              <a:buFont typeface="Arial" pitchFamily="34" charset="0"/>
              <a:buChar char="•"/>
            </a:pPr>
            <a:r>
              <a:rPr lang="it-IT" sz="2600" b="1" u="sng" dirty="0">
                <a:solidFill>
                  <a:schemeClr val="tx1"/>
                </a:solidFill>
              </a:rPr>
              <a:t> </a:t>
            </a:r>
            <a:r>
              <a:rPr lang="it-IT" sz="2600" b="1" u="sng" dirty="0" smtClean="0">
                <a:solidFill>
                  <a:schemeClr val="tx1"/>
                </a:solidFill>
              </a:rPr>
              <a:t>INVESTIMENTO 1.2 : percorsi di autonomia per persone con disabilità</a:t>
            </a:r>
          </a:p>
          <a:p>
            <a:pPr algn="l">
              <a:buFont typeface="Arial" pitchFamily="34" charset="0"/>
              <a:buChar char="•"/>
            </a:pPr>
            <a:r>
              <a:rPr lang="it-IT" sz="2600" b="1" dirty="0">
                <a:solidFill>
                  <a:schemeClr val="tx1"/>
                </a:solidFill>
              </a:rPr>
              <a:t> </a:t>
            </a:r>
            <a:r>
              <a:rPr lang="it-IT" sz="2600" b="1" dirty="0" smtClean="0">
                <a:solidFill>
                  <a:schemeClr val="tx1"/>
                </a:solidFill>
              </a:rPr>
              <a:t>INVESTIMENTO 1.3: </a:t>
            </a:r>
            <a:r>
              <a:rPr lang="it-IT" sz="2600" b="1" dirty="0" err="1" smtClean="0">
                <a:solidFill>
                  <a:schemeClr val="tx1"/>
                </a:solidFill>
              </a:rPr>
              <a:t>Housing</a:t>
            </a:r>
            <a:r>
              <a:rPr lang="it-IT" sz="2600" b="1" dirty="0" smtClean="0">
                <a:solidFill>
                  <a:schemeClr val="tx1"/>
                </a:solidFill>
              </a:rPr>
              <a:t> temporaneo e stazioni di posta</a:t>
            </a:r>
          </a:p>
          <a:p>
            <a:pPr algn="l">
              <a:buFont typeface="Arial" pitchFamily="34" charset="0"/>
              <a:buChar char="•"/>
            </a:pPr>
            <a:r>
              <a:rPr lang="it-IT" sz="2600" b="1" dirty="0" smtClean="0">
                <a:solidFill>
                  <a:schemeClr val="tx1"/>
                </a:solidFill>
              </a:rPr>
              <a:t> </a:t>
            </a:r>
            <a:r>
              <a:rPr lang="it-IT" sz="2400" b="1" dirty="0" smtClean="0">
                <a:solidFill>
                  <a:schemeClr val="tx1"/>
                </a:solidFill>
              </a:rPr>
              <a:t>Riforme : 1.1 legge quadro per le disabilità</a:t>
            </a:r>
          </a:p>
          <a:p>
            <a:pPr algn="l"/>
            <a:r>
              <a:rPr lang="it-IT" sz="2400" b="1" dirty="0">
                <a:solidFill>
                  <a:schemeClr val="tx1"/>
                </a:solidFill>
              </a:rPr>
              <a:t> </a:t>
            </a:r>
            <a:r>
              <a:rPr lang="it-IT" sz="2400" b="1" dirty="0" smtClean="0">
                <a:solidFill>
                  <a:schemeClr val="tx1"/>
                </a:solidFill>
              </a:rPr>
              <a:t>                  1.2  interventi in favore di anziani non  autosufficienti                                     </a:t>
            </a:r>
            <a:endParaRPr lang="it-IT" sz="2600" b="1" dirty="0">
              <a:solidFill>
                <a:schemeClr val="tx1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161470" y="3244334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/>
              <a:t>IV trim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pPr algn="just"/>
            <a:r>
              <a:rPr lang="it-IT" sz="3200" b="1" dirty="0" smtClean="0"/>
              <a:t>Sono previsti 3 nuovi laboratori digitali che verranno utilizzati per la formazione dei beneficiari del PNRR ma che saranno aperti anche ad altri utenti</a:t>
            </a:r>
            <a:endParaRPr lang="it-IT" sz="32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988840"/>
            <a:ext cx="8435280" cy="4392488"/>
          </a:xfrm>
        </p:spPr>
        <p:txBody>
          <a:bodyPr>
            <a:normAutofit fontScale="92500"/>
          </a:bodyPr>
          <a:lstStyle/>
          <a:p>
            <a:r>
              <a:rPr lang="it-IT" dirty="0" smtClean="0"/>
              <a:t>Sta per partire il </a:t>
            </a:r>
            <a:r>
              <a:rPr lang="it-IT" b="1" dirty="0" smtClean="0"/>
              <a:t>1° laboratorio a </a:t>
            </a:r>
            <a:r>
              <a:rPr lang="it-IT" b="1" dirty="0" err="1" smtClean="0"/>
              <a:t>Lugagnano</a:t>
            </a:r>
            <a:r>
              <a:rPr lang="it-IT" b="1" dirty="0" smtClean="0"/>
              <a:t> </a:t>
            </a:r>
            <a:r>
              <a:rPr lang="it-IT" dirty="0" smtClean="0"/>
              <a:t>(area Centro) con le dotazioni informatiche richieste</a:t>
            </a:r>
          </a:p>
          <a:p>
            <a:r>
              <a:rPr lang="it-IT" dirty="0" smtClean="0"/>
              <a:t>Il </a:t>
            </a:r>
            <a:r>
              <a:rPr lang="it-IT" b="1" dirty="0" smtClean="0"/>
              <a:t>2° verrà attivato a </a:t>
            </a:r>
            <a:r>
              <a:rPr lang="it-IT" b="1" dirty="0" err="1" smtClean="0"/>
              <a:t>Vigasio</a:t>
            </a:r>
            <a:r>
              <a:rPr lang="it-IT" b="1" dirty="0" smtClean="0"/>
              <a:t> </a:t>
            </a:r>
            <a:r>
              <a:rPr lang="it-IT" dirty="0" smtClean="0"/>
              <a:t>(area Sud )</a:t>
            </a:r>
          </a:p>
          <a:p>
            <a:r>
              <a:rPr lang="it-IT" dirty="0" smtClean="0"/>
              <a:t>Il </a:t>
            </a:r>
            <a:r>
              <a:rPr lang="it-IT" b="1" dirty="0" smtClean="0"/>
              <a:t>3° sarà realizzato negli spazi di Casa Nazareth </a:t>
            </a:r>
          </a:p>
          <a:p>
            <a:pPr>
              <a:buNone/>
            </a:pPr>
            <a:r>
              <a:rPr lang="it-IT" dirty="0"/>
              <a:t> </a:t>
            </a:r>
            <a:r>
              <a:rPr lang="it-IT" dirty="0" smtClean="0"/>
              <a:t>    (area Nord)</a:t>
            </a:r>
          </a:p>
          <a:p>
            <a:pPr algn="just">
              <a:buNone/>
            </a:pPr>
            <a:r>
              <a:rPr lang="it-IT" dirty="0" smtClean="0"/>
              <a:t>    Avranno dotazioni strumentali diverse per poter offrire una più ampia gamma di proposte formative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Progetto PNR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338747" y="-1006091"/>
            <a:ext cx="6264696" cy="89421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Autofit/>
          </a:bodyPr>
          <a:lstStyle/>
          <a:p>
            <a:pPr algn="just"/>
            <a:r>
              <a:rPr lang="it-IT" sz="2600" b="1" dirty="0" smtClean="0"/>
              <a:t>I progetti sono finanziati, fino a marzo 2026, dall’Unione europea – attraverso </a:t>
            </a:r>
            <a:r>
              <a:rPr lang="it-IT" sz="2600" b="1" dirty="0" err="1" smtClean="0"/>
              <a:t>Next</a:t>
            </a:r>
            <a:r>
              <a:rPr lang="it-IT" sz="2600" b="1" dirty="0" smtClean="0"/>
              <a:t> Generation EU</a:t>
            </a:r>
          </a:p>
          <a:p>
            <a:pPr algn="just">
              <a:buNone/>
            </a:pPr>
            <a:endParaRPr lang="it-IT" sz="2800" b="1" dirty="0" smtClean="0"/>
          </a:p>
          <a:p>
            <a:pPr algn="just"/>
            <a:r>
              <a:rPr lang="it-IT" sz="2600" b="1" dirty="0"/>
              <a:t>L’ATS Comune di Sona (AMBITO TERRITORIALE SOCIALE VEN_22 Sona), </a:t>
            </a:r>
            <a:r>
              <a:rPr lang="it-IT" sz="2600" dirty="0"/>
              <a:t>capofila dei 37 Comuni del Distretto Ovest Veronese, in collaborazione con </a:t>
            </a:r>
            <a:r>
              <a:rPr lang="it-IT" sz="2600" b="1" dirty="0"/>
              <a:t>UOC DISABILITA’ e UOS DISABILITA’ del Distretto n. 4 Ovest Veronese </a:t>
            </a:r>
            <a:r>
              <a:rPr lang="it-IT" sz="2600" dirty="0"/>
              <a:t>dell’A. ULSS n. 9 Scaligera ed </a:t>
            </a:r>
            <a:r>
              <a:rPr lang="it-IT" sz="2600" b="1" dirty="0"/>
              <a:t>in </a:t>
            </a:r>
            <a:r>
              <a:rPr lang="it-IT" sz="2600" b="1" dirty="0" err="1"/>
              <a:t>co-progettazione</a:t>
            </a:r>
            <a:r>
              <a:rPr lang="it-IT" sz="2600" b="1" dirty="0"/>
              <a:t> con gli ENTI DEL TERZO SETTORE </a:t>
            </a:r>
            <a:r>
              <a:rPr lang="it-IT" sz="2600" dirty="0"/>
              <a:t>dell’area Disabilità</a:t>
            </a:r>
            <a:r>
              <a:rPr lang="it-IT" sz="2600" b="1" dirty="0"/>
              <a:t>, ha avviato in data 16 novembre 2022 i tre progetti relativi alla “Linea di Investimento 1.2 - Percorsi di autonomia per persone con disabilità”:</a:t>
            </a:r>
          </a:p>
          <a:p>
            <a:pPr algn="just"/>
            <a:endParaRPr lang="it-IT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597352"/>
          </a:xfrm>
        </p:spPr>
        <p:txBody>
          <a:bodyPr>
            <a:noAutofit/>
          </a:bodyPr>
          <a:lstStyle/>
          <a:p>
            <a:pPr lvl="0"/>
            <a:r>
              <a:rPr lang="it-IT" sz="2400" b="1" dirty="0"/>
              <a:t>“DISABILITA' IN MOVIMENTO” afferente ai Comuni dell’area Nord</a:t>
            </a:r>
            <a:r>
              <a:rPr lang="it-IT" sz="2400" dirty="0"/>
              <a:t>: </a:t>
            </a:r>
            <a:r>
              <a:rPr lang="it-IT" sz="2400" dirty="0" err="1"/>
              <a:t>Affi</a:t>
            </a:r>
            <a:r>
              <a:rPr lang="it-IT" sz="2400" dirty="0"/>
              <a:t>, </a:t>
            </a:r>
            <a:r>
              <a:rPr lang="it-IT" sz="2400" dirty="0" err="1"/>
              <a:t>Brentino</a:t>
            </a:r>
            <a:r>
              <a:rPr lang="it-IT" sz="2400" dirty="0"/>
              <a:t> Belluno, </a:t>
            </a:r>
            <a:r>
              <a:rPr lang="it-IT" sz="2400" dirty="0" err="1"/>
              <a:t>Brenzone</a:t>
            </a:r>
            <a:r>
              <a:rPr lang="it-IT" sz="2400" dirty="0"/>
              <a:t>, Caprino Veronese, </a:t>
            </a:r>
            <a:r>
              <a:rPr lang="it-IT" sz="2400" dirty="0" err="1"/>
              <a:t>Cavaion</a:t>
            </a:r>
            <a:r>
              <a:rPr lang="it-IT" sz="2400" dirty="0"/>
              <a:t> Veronese, </a:t>
            </a:r>
            <a:r>
              <a:rPr lang="it-IT" sz="2400" dirty="0" err="1"/>
              <a:t>Costermano</a:t>
            </a:r>
            <a:r>
              <a:rPr lang="it-IT" sz="2400" dirty="0"/>
              <a:t>, </a:t>
            </a:r>
            <a:r>
              <a:rPr lang="it-IT" sz="2400" dirty="0" err="1"/>
              <a:t>Dolcè</a:t>
            </a:r>
            <a:r>
              <a:rPr lang="it-IT" sz="2400" dirty="0"/>
              <a:t>, Ferrara di </a:t>
            </a:r>
            <a:r>
              <a:rPr lang="it-IT" sz="2400" dirty="0" err="1"/>
              <a:t>Montebaldo</a:t>
            </a:r>
            <a:r>
              <a:rPr lang="it-IT" sz="2400" dirty="0"/>
              <a:t>, Fumane, Garda, </a:t>
            </a:r>
            <a:r>
              <a:rPr lang="it-IT" sz="2400" dirty="0" err="1"/>
              <a:t>Malcesine</a:t>
            </a:r>
            <a:r>
              <a:rPr lang="it-IT" sz="2400" dirty="0"/>
              <a:t>, Marano di Valpolicella, Negrar di Valpolicella, </a:t>
            </a:r>
            <a:r>
              <a:rPr lang="it-IT" sz="2400" dirty="0" err="1"/>
              <a:t>Pescantina</a:t>
            </a:r>
            <a:r>
              <a:rPr lang="it-IT" sz="2400" dirty="0"/>
              <a:t>, Rivoli Veronese, Sant’Ambrogio di Valpolicella, San Pietro </a:t>
            </a:r>
            <a:r>
              <a:rPr lang="it-IT" sz="2400" dirty="0" err="1"/>
              <a:t>Incariano</a:t>
            </a:r>
            <a:r>
              <a:rPr lang="it-IT" sz="2400" dirty="0"/>
              <a:t>, Sant’Anna </a:t>
            </a:r>
            <a:r>
              <a:rPr lang="it-IT" sz="2400" dirty="0" err="1"/>
              <a:t>D’Alfaedo</a:t>
            </a:r>
            <a:r>
              <a:rPr lang="it-IT" sz="2400" dirty="0"/>
              <a:t>, San Zeno di Montagna, Torri del </a:t>
            </a:r>
            <a:r>
              <a:rPr lang="it-IT" sz="2400" dirty="0" err="1"/>
              <a:t>Benaco</a:t>
            </a:r>
            <a:r>
              <a:rPr lang="it-IT" sz="2400" dirty="0" smtClean="0"/>
              <a:t>.</a:t>
            </a:r>
          </a:p>
          <a:p>
            <a:pPr lvl="0"/>
            <a:endParaRPr lang="it-IT" sz="2400" dirty="0"/>
          </a:p>
          <a:p>
            <a:pPr lvl="0"/>
            <a:r>
              <a:rPr lang="it-IT" sz="2400" b="1" dirty="0"/>
              <a:t>“VERSO AUTONOMIE POSSIBILI” afferente ai Comuni dell’area Centro</a:t>
            </a:r>
            <a:r>
              <a:rPr lang="it-IT" sz="2400" dirty="0"/>
              <a:t>: Bardolino, Bussolengo, </a:t>
            </a:r>
            <a:r>
              <a:rPr lang="it-IT" sz="2400" dirty="0" err="1"/>
              <a:t>Castelnuovo</a:t>
            </a:r>
            <a:r>
              <a:rPr lang="it-IT" sz="2400" dirty="0"/>
              <a:t> del Garda, </a:t>
            </a:r>
            <a:r>
              <a:rPr lang="it-IT" sz="2400" dirty="0" err="1"/>
              <a:t>Lazise</a:t>
            </a:r>
            <a:r>
              <a:rPr lang="it-IT" sz="2400" dirty="0"/>
              <a:t>, </a:t>
            </a:r>
            <a:r>
              <a:rPr lang="it-IT" sz="2400" dirty="0" err="1"/>
              <a:t>Pastrengo</a:t>
            </a:r>
            <a:r>
              <a:rPr lang="it-IT" sz="2400" dirty="0"/>
              <a:t>, Peschiera del Garda, </a:t>
            </a:r>
            <a:r>
              <a:rPr lang="it-IT" sz="2400" dirty="0" err="1"/>
              <a:t>Sommacampagna</a:t>
            </a:r>
            <a:r>
              <a:rPr lang="it-IT" sz="2400" dirty="0"/>
              <a:t>, Sona</a:t>
            </a:r>
            <a:r>
              <a:rPr lang="it-IT" sz="2400" dirty="0" smtClean="0"/>
              <a:t>.</a:t>
            </a:r>
            <a:endParaRPr lang="it-IT" sz="2400" dirty="0"/>
          </a:p>
          <a:p>
            <a:pPr lvl="0"/>
            <a:r>
              <a:rPr lang="it-IT" sz="2400" b="1" dirty="0"/>
              <a:t>“PER ESSERE ADULTI COME GLI ALTRI INSIEME AGLI ALTRI” afferente ai Comuni dell’area Sud</a:t>
            </a:r>
            <a:r>
              <a:rPr lang="it-IT" sz="2400" dirty="0"/>
              <a:t>: </a:t>
            </a:r>
            <a:r>
              <a:rPr lang="it-IT" sz="2400" dirty="0" err="1"/>
              <a:t>Erbè</a:t>
            </a:r>
            <a:r>
              <a:rPr lang="it-IT" sz="2400" dirty="0"/>
              <a:t>, Isola della Scala, </a:t>
            </a:r>
            <a:r>
              <a:rPr lang="it-IT" sz="2400" dirty="0" err="1"/>
              <a:t>Mozzecane</a:t>
            </a:r>
            <a:r>
              <a:rPr lang="it-IT" sz="2400" dirty="0"/>
              <a:t>, </a:t>
            </a:r>
            <a:r>
              <a:rPr lang="it-IT" sz="2400" dirty="0" err="1"/>
              <a:t>Nogarole</a:t>
            </a:r>
            <a:r>
              <a:rPr lang="it-IT" sz="2400" dirty="0"/>
              <a:t> Rocca, </a:t>
            </a:r>
            <a:r>
              <a:rPr lang="it-IT" sz="2400" dirty="0" err="1"/>
              <a:t>Povegliano</a:t>
            </a:r>
            <a:r>
              <a:rPr lang="it-IT" sz="2400" dirty="0"/>
              <a:t>, </a:t>
            </a:r>
            <a:r>
              <a:rPr lang="it-IT" sz="2400" dirty="0" err="1"/>
              <a:t>Trevenzuolo</a:t>
            </a:r>
            <a:r>
              <a:rPr lang="it-IT" sz="2400" dirty="0"/>
              <a:t>, </a:t>
            </a:r>
            <a:r>
              <a:rPr lang="it-IT" sz="2400" dirty="0" err="1"/>
              <a:t>Valeggio</a:t>
            </a:r>
            <a:r>
              <a:rPr lang="it-IT" sz="2400" dirty="0"/>
              <a:t>, </a:t>
            </a:r>
            <a:r>
              <a:rPr lang="it-IT" sz="2400" dirty="0" err="1"/>
              <a:t>Vigasio</a:t>
            </a:r>
            <a:r>
              <a:rPr lang="it-IT" sz="2400" dirty="0"/>
              <a:t>, Villafranca.</a:t>
            </a:r>
          </a:p>
          <a:p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it-IT" sz="4500" b="1" dirty="0"/>
              <a:t>Ogni progetto prevede le seguenti macro-azioni</a:t>
            </a:r>
            <a:r>
              <a:rPr lang="it-IT" sz="4500" dirty="0"/>
              <a:t>: </a:t>
            </a:r>
            <a:endParaRPr lang="it-IT" sz="4500" dirty="0" smtClean="0"/>
          </a:p>
          <a:p>
            <a:pPr>
              <a:buNone/>
            </a:pPr>
            <a:endParaRPr lang="it-IT" sz="4500" dirty="0"/>
          </a:p>
          <a:p>
            <a:pPr lvl="0"/>
            <a:r>
              <a:rPr lang="it-IT" sz="4500" dirty="0"/>
              <a:t>Definizione e attivazione del </a:t>
            </a:r>
            <a:r>
              <a:rPr lang="it-IT" sz="4500" b="1" dirty="0"/>
              <a:t>progetto </a:t>
            </a:r>
            <a:r>
              <a:rPr lang="it-IT" sz="4500" b="1" dirty="0" smtClean="0"/>
              <a:t>individualizzato </a:t>
            </a:r>
          </a:p>
          <a:p>
            <a:pPr lvl="0">
              <a:buNone/>
            </a:pPr>
            <a:endParaRPr lang="it-IT" sz="4500" dirty="0"/>
          </a:p>
          <a:p>
            <a:pPr lvl="0"/>
            <a:r>
              <a:rPr lang="it-IT" sz="4500" b="1" dirty="0"/>
              <a:t>Abitazione</a:t>
            </a:r>
            <a:r>
              <a:rPr lang="it-IT" sz="4500" dirty="0"/>
              <a:t>: adattamento degli spazi, domotica e assistenza a </a:t>
            </a:r>
            <a:r>
              <a:rPr lang="it-IT" sz="4500" dirty="0" smtClean="0"/>
              <a:t>distanza</a:t>
            </a:r>
          </a:p>
          <a:p>
            <a:pPr lvl="0"/>
            <a:endParaRPr lang="it-IT" sz="4500" dirty="0"/>
          </a:p>
          <a:p>
            <a:pPr lvl="0"/>
            <a:r>
              <a:rPr lang="it-IT" sz="4500" b="1" dirty="0"/>
              <a:t>Lavoro</a:t>
            </a:r>
            <a:r>
              <a:rPr lang="it-IT" sz="4500" dirty="0"/>
              <a:t>: sviluppo delle competenze digitali per le persone con disabilità coinvolte nel progetto e lavoro a </a:t>
            </a:r>
            <a:r>
              <a:rPr lang="it-IT" sz="4500" dirty="0" smtClean="0"/>
              <a:t>distanza</a:t>
            </a:r>
            <a:r>
              <a:rPr lang="it-IT" sz="4500" dirty="0"/>
              <a:t> </a:t>
            </a:r>
          </a:p>
          <a:p>
            <a:pPr>
              <a:buNone/>
            </a:pPr>
            <a:endParaRPr lang="it-IT" sz="4500" dirty="0" smtClean="0"/>
          </a:p>
          <a:p>
            <a:pPr>
              <a:buNone/>
            </a:pPr>
            <a:r>
              <a:rPr lang="it-IT" sz="4500" dirty="0"/>
              <a:t> </a:t>
            </a:r>
            <a:r>
              <a:rPr lang="it-IT" sz="4500" dirty="0" smtClean="0"/>
              <a:t>    Gli </a:t>
            </a:r>
            <a:r>
              <a:rPr lang="it-IT" sz="4500" dirty="0"/>
              <a:t>interventi delle azioni sopra citate sono dedicati a </a:t>
            </a:r>
            <a:r>
              <a:rPr lang="it-IT" sz="4500" b="1" dirty="0"/>
              <a:t>10 beneficiari per ogni progetto </a:t>
            </a:r>
            <a:r>
              <a:rPr lang="it-IT" sz="4500" dirty="0"/>
              <a:t>con l’obiettivo generale di de-istituzionalizzare le persone disabili e favorire condizioni di vita autonoma. </a:t>
            </a:r>
          </a:p>
          <a:p>
            <a:pPr>
              <a:buNone/>
            </a:pPr>
            <a:r>
              <a:rPr lang="it-IT" sz="3700" dirty="0"/>
              <a:t> 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it-IT" sz="2800" b="1" dirty="0"/>
              <a:t>I beneficiari </a:t>
            </a:r>
            <a:r>
              <a:rPr lang="it-IT" sz="2800" dirty="0"/>
              <a:t>sono </a:t>
            </a:r>
            <a:endParaRPr lang="it-IT" sz="2800" dirty="0" smtClean="0"/>
          </a:p>
          <a:p>
            <a:r>
              <a:rPr lang="it-IT" sz="2800" dirty="0" smtClean="0"/>
              <a:t>persone </a:t>
            </a:r>
            <a:r>
              <a:rPr lang="it-IT" sz="2800" dirty="0"/>
              <a:t>con disabilità fisica motoria e/o sensoriale anche di gravità elevata ma con buone capacità cognitive; </a:t>
            </a:r>
            <a:endParaRPr lang="it-IT" sz="2800" dirty="0" smtClean="0"/>
          </a:p>
          <a:p>
            <a:r>
              <a:rPr lang="it-IT" sz="2800" dirty="0" smtClean="0"/>
              <a:t>persone </a:t>
            </a:r>
            <a:r>
              <a:rPr lang="it-IT" sz="2800" dirty="0"/>
              <a:t>con disabilità intellettiva con diversi livelli di gravità (anche senza gravità riconosciuta - art. 3 comma 3 </a:t>
            </a:r>
            <a:r>
              <a:rPr lang="it-IT" sz="2800" dirty="0" smtClean="0"/>
              <a:t> L</a:t>
            </a:r>
            <a:r>
              <a:rPr lang="it-IT" sz="2800" dirty="0"/>
              <a:t>. 104/92).</a:t>
            </a:r>
          </a:p>
          <a:p>
            <a:pPr>
              <a:buNone/>
            </a:pPr>
            <a:endParaRPr lang="it-IT" sz="2800" dirty="0" smtClean="0"/>
          </a:p>
          <a:p>
            <a:pPr>
              <a:buNone/>
            </a:pPr>
            <a:r>
              <a:rPr lang="it-IT" sz="2800" dirty="0"/>
              <a:t> </a:t>
            </a:r>
            <a:r>
              <a:rPr lang="it-IT" sz="2800" dirty="0" smtClean="0"/>
              <a:t>    La </a:t>
            </a:r>
            <a:r>
              <a:rPr lang="it-IT" sz="2800" dirty="0"/>
              <a:t>finalità è la </a:t>
            </a:r>
            <a:r>
              <a:rPr lang="it-IT" sz="2800" b="1" dirty="0"/>
              <a:t>promozione del protagonismo e dell’autodeterminazione delle persone con disabilità e delle famiglie nella </a:t>
            </a:r>
            <a:r>
              <a:rPr lang="it-IT" sz="2800" b="1" dirty="0" err="1"/>
              <a:t>co-costruzione</a:t>
            </a:r>
            <a:r>
              <a:rPr lang="it-IT" sz="2800" b="1" dirty="0"/>
              <a:t> dei progetti di vita</a:t>
            </a:r>
            <a:r>
              <a:rPr lang="it-IT" sz="2800" dirty="0"/>
              <a:t>. </a:t>
            </a:r>
          </a:p>
          <a:p>
            <a:pPr>
              <a:buNone/>
            </a:pPr>
            <a:endParaRPr lang="it-IT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it-IT" dirty="0" smtClean="0"/>
              <a:t>    </a:t>
            </a:r>
            <a:r>
              <a:rPr lang="it-IT" sz="3000" dirty="0" smtClean="0"/>
              <a:t>Si </a:t>
            </a:r>
            <a:r>
              <a:rPr lang="it-IT" sz="3000" dirty="0"/>
              <a:t>intende potenziare </a:t>
            </a:r>
            <a:r>
              <a:rPr lang="it-IT" sz="3000" b="1" dirty="0"/>
              <a:t>percorsi di supporto alla </a:t>
            </a:r>
            <a:r>
              <a:rPr lang="it-IT" sz="3000" b="1" dirty="0" err="1"/>
              <a:t>domiciliarità</a:t>
            </a:r>
            <a:r>
              <a:rPr lang="it-IT" sz="3000" b="1" dirty="0"/>
              <a:t> </a:t>
            </a:r>
            <a:r>
              <a:rPr lang="it-IT" sz="3000" dirty="0"/>
              <a:t>in abitazioni o gruppi appartamento </a:t>
            </a:r>
            <a:r>
              <a:rPr lang="it-IT" sz="3000" dirty="0" smtClean="0"/>
              <a:t>che anche grazie a </a:t>
            </a:r>
            <a:r>
              <a:rPr lang="it-IT" sz="3000" dirty="0"/>
              <a:t>strumenti digitali e nuove tecnologie </a:t>
            </a:r>
            <a:r>
              <a:rPr lang="it-IT" sz="3000" dirty="0" smtClean="0"/>
              <a:t> permettano di vivere in piena autonomia e una qualità di vita sovrapponibile alla vita familiare</a:t>
            </a:r>
          </a:p>
          <a:p>
            <a:pPr>
              <a:buNone/>
            </a:pPr>
            <a:endParaRPr lang="it-IT" sz="3000" dirty="0"/>
          </a:p>
          <a:p>
            <a:pPr>
              <a:buNone/>
            </a:pPr>
            <a:r>
              <a:rPr lang="it-IT" sz="3000" dirty="0" smtClean="0"/>
              <a:t>    Gli </a:t>
            </a:r>
            <a:r>
              <a:rPr lang="it-IT" sz="3000" dirty="0"/>
              <a:t>interventi mirano inoltre a </a:t>
            </a:r>
            <a:r>
              <a:rPr lang="it-IT" sz="3000" b="1" dirty="0"/>
              <a:t>favorire l’integrazione tra il sistema di cura della persona ed il sistema comunità attraverso l’inclusione socio-lavorativa </a:t>
            </a:r>
            <a:r>
              <a:rPr lang="it-IT" sz="3000" dirty="0"/>
              <a:t>anche con l’utilizzo dei sistemi informatici, tecnologici ed il potenziamento delle competenze digitali.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r>
              <a:rPr lang="it-IT" b="1" dirty="0" err="1" smtClean="0"/>
              <a:t>Cronoprogramma</a:t>
            </a:r>
            <a:r>
              <a:rPr lang="it-IT" b="1" dirty="0" smtClean="0"/>
              <a:t> dei 3 progetti NORD,CENTRO, SUD: n. beneficiari previsti a trimestre per ciascun progetto </a:t>
            </a:r>
          </a:p>
          <a:p>
            <a:pPr>
              <a:buNone/>
            </a:pPr>
            <a:endParaRPr lang="it-IT" b="1" dirty="0" smtClean="0"/>
          </a:p>
          <a:p>
            <a:pPr algn="just">
              <a:buNone/>
            </a:pPr>
            <a:endParaRPr lang="it-IT" dirty="0" smtClean="0"/>
          </a:p>
          <a:p>
            <a:pPr algn="just">
              <a:buNone/>
            </a:pPr>
            <a:endParaRPr lang="it-IT" dirty="0" smtClean="0"/>
          </a:p>
          <a:p>
            <a:pPr algn="just">
              <a:buNone/>
            </a:pPr>
            <a:endParaRPr lang="it-IT" dirty="0"/>
          </a:p>
        </p:txBody>
      </p:sp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179508" y="2177750"/>
          <a:ext cx="8784981" cy="311204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05664"/>
                <a:gridCol w="635094"/>
                <a:gridCol w="541736"/>
                <a:gridCol w="627499"/>
                <a:gridCol w="627499"/>
                <a:gridCol w="627499"/>
                <a:gridCol w="627499"/>
                <a:gridCol w="627499"/>
                <a:gridCol w="627499"/>
                <a:gridCol w="627499"/>
                <a:gridCol w="627499"/>
                <a:gridCol w="627499"/>
                <a:gridCol w="462905"/>
                <a:gridCol w="792091"/>
              </a:tblGrid>
              <a:tr h="961662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2022</a:t>
                      </a:r>
                      <a:endParaRPr lang="it-IT" sz="2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2023</a:t>
                      </a:r>
                      <a:endParaRPr lang="it-IT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2024</a:t>
                      </a:r>
                      <a:endParaRPr lang="it-IT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2025</a:t>
                      </a:r>
                      <a:endParaRPr lang="it-IT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2026</a:t>
                      </a:r>
                      <a:endParaRPr lang="it-IT" sz="2000" dirty="0"/>
                    </a:p>
                  </a:txBody>
                  <a:tcPr/>
                </a:tc>
              </a:tr>
              <a:tr h="1161606">
                <a:tc>
                  <a:txBody>
                    <a:bodyPr/>
                    <a:lstStyle/>
                    <a:p>
                      <a:r>
                        <a:rPr lang="it-IT" dirty="0" smtClean="0"/>
                        <a:t>IV trim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</a:t>
                      </a:r>
                      <a:r>
                        <a:rPr lang="it-IT" baseline="0" dirty="0" smtClean="0"/>
                        <a:t> </a:t>
                      </a:r>
                      <a:r>
                        <a:rPr lang="it-IT" dirty="0" smtClean="0"/>
                        <a:t>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II 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III 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IV 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</a:t>
                      </a:r>
                      <a:r>
                        <a:rPr lang="it-IT" baseline="0" dirty="0" smtClean="0"/>
                        <a:t> </a:t>
                      </a:r>
                      <a:r>
                        <a:rPr lang="it-IT" dirty="0" smtClean="0"/>
                        <a:t>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II</a:t>
                      </a:r>
                      <a:r>
                        <a:rPr lang="it-IT" baseline="0" dirty="0" smtClean="0"/>
                        <a:t> </a:t>
                      </a:r>
                      <a:r>
                        <a:rPr lang="it-IT" dirty="0" smtClean="0"/>
                        <a:t>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III 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IV 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 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II 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III</a:t>
                      </a:r>
                      <a:r>
                        <a:rPr lang="it-IT" baseline="0" dirty="0" smtClean="0"/>
                        <a:t> </a:t>
                      </a:r>
                      <a:r>
                        <a:rPr lang="it-IT" dirty="0" smtClean="0"/>
                        <a:t>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IV trim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I trim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  <a:tr h="961662"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0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2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2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0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2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0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0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0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0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0</a:t>
                      </a:r>
                      <a:endParaRPr lang="it-IT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19256" cy="1728192"/>
          </a:xfrm>
        </p:spPr>
        <p:txBody>
          <a:bodyPr>
            <a:noAutofit/>
          </a:bodyPr>
          <a:lstStyle/>
          <a:p>
            <a:r>
              <a:rPr lang="it-IT" sz="3200" b="1" dirty="0" smtClean="0"/>
              <a:t>Ad oggi il percorso è ancora nel suo primo anno di attività e sono stati presi in carico  tutti i 16 beneficiari  previsti dal  </a:t>
            </a:r>
            <a:r>
              <a:rPr lang="it-IT" sz="3200" b="1" dirty="0" err="1" smtClean="0"/>
              <a:t>cronoprogramma</a:t>
            </a:r>
            <a:r>
              <a:rPr lang="it-IT" sz="3200" b="1" dirty="0" smtClean="0"/>
              <a:t/>
            </a:r>
            <a:br>
              <a:rPr lang="it-IT" sz="3200" b="1" dirty="0" smtClean="0"/>
            </a:br>
            <a:endParaRPr lang="it-IT" sz="3200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57200" y="2420938"/>
          <a:ext cx="8147250" cy="299011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357875"/>
                <a:gridCol w="1357875"/>
                <a:gridCol w="1357875"/>
                <a:gridCol w="1357875"/>
                <a:gridCol w="1203580"/>
                <a:gridCol w="1512170"/>
              </a:tblGrid>
              <a:tr h="702066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2022</a:t>
                      </a:r>
                    </a:p>
                    <a:p>
                      <a:pPr algn="ctr"/>
                      <a:r>
                        <a:rPr lang="it-IT" dirty="0" smtClean="0"/>
                        <a:t>IV</a:t>
                      </a:r>
                      <a:r>
                        <a:rPr lang="it-IT" baseline="0" dirty="0" smtClean="0"/>
                        <a:t> trim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2023</a:t>
                      </a:r>
                    </a:p>
                    <a:p>
                      <a:pPr algn="ctr"/>
                      <a:r>
                        <a:rPr lang="it-IT" dirty="0" smtClean="0"/>
                        <a:t>I  trim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2023</a:t>
                      </a:r>
                    </a:p>
                    <a:p>
                      <a:pPr algn="ctr"/>
                      <a:r>
                        <a:rPr lang="it-IT" dirty="0" smtClean="0"/>
                        <a:t>II trim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2023</a:t>
                      </a:r>
                    </a:p>
                    <a:p>
                      <a:pPr algn="ctr"/>
                      <a:r>
                        <a:rPr lang="it-IT" dirty="0" smtClean="0"/>
                        <a:t>III trim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2023</a:t>
                      </a:r>
                    </a:p>
                    <a:p>
                      <a:pPr algn="ctr"/>
                      <a:r>
                        <a:rPr lang="it-IT" dirty="0" smtClean="0"/>
                        <a:t>IV trim</a:t>
                      </a:r>
                      <a:endParaRPr lang="it-IT" dirty="0"/>
                    </a:p>
                  </a:txBody>
                  <a:tcPr/>
                </a:tc>
              </a:tr>
              <a:tr h="702066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NORD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0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 3</a:t>
                      </a:r>
                    </a:p>
                    <a:p>
                      <a:pPr algn="l"/>
                      <a:r>
                        <a:rPr lang="it-IT" sz="1400" b="0" dirty="0" smtClean="0"/>
                        <a:t>(+ 1 programmato per </a:t>
                      </a:r>
                      <a:r>
                        <a:rPr lang="it-IT" sz="1400" b="0" dirty="0" err="1" smtClean="0"/>
                        <a:t>dic.AreaNord</a:t>
                      </a:r>
                      <a:r>
                        <a:rPr lang="it-IT" sz="1400" b="0" dirty="0" smtClean="0"/>
                        <a:t>)</a:t>
                      </a:r>
                      <a:endParaRPr lang="it-IT" sz="1400" b="0" dirty="0"/>
                    </a:p>
                  </a:txBody>
                  <a:tcPr/>
                </a:tc>
              </a:tr>
              <a:tr h="702066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CENTRO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</a:tr>
              <a:tr h="702066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SUD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3</a:t>
                      </a:r>
                      <a:endParaRPr lang="it-IT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it-IT" sz="3600" b="1" dirty="0" smtClean="0"/>
              <a:t>Appartamenti attivati ad oggi </a:t>
            </a:r>
            <a:endParaRPr lang="it-IT" sz="3600" b="1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395289" y="1341438"/>
          <a:ext cx="8497191" cy="36717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32397"/>
                <a:gridCol w="2832397"/>
                <a:gridCol w="2832397"/>
              </a:tblGrid>
              <a:tr h="734348">
                <a:tc>
                  <a:txBody>
                    <a:bodyPr/>
                    <a:lstStyle/>
                    <a:p>
                      <a:pPr algn="ctr"/>
                      <a:r>
                        <a:rPr lang="it-IT" sz="2800" dirty="0" smtClean="0"/>
                        <a:t>NORD</a:t>
                      </a:r>
                      <a:endParaRPr lang="it-IT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dirty="0" smtClean="0"/>
                        <a:t>CENTRO</a:t>
                      </a:r>
                      <a:endParaRPr lang="it-IT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dirty="0" smtClean="0"/>
                        <a:t>SUD</a:t>
                      </a:r>
                      <a:endParaRPr lang="it-IT" sz="2800" dirty="0"/>
                    </a:p>
                  </a:txBody>
                  <a:tcPr/>
                </a:tc>
              </a:tr>
              <a:tr h="734348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1 PESCANTINA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1 SOMMACAMPAGNA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 1 ISOLA DELLA SCALA</a:t>
                      </a:r>
                      <a:endParaRPr lang="it-IT" b="1" dirty="0"/>
                    </a:p>
                  </a:txBody>
                  <a:tcPr/>
                </a:tc>
              </a:tr>
              <a:tr h="734348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1 CORRUBIO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2 BUSSOLENGO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1 VALEGGIO</a:t>
                      </a:r>
                      <a:endParaRPr lang="it-IT" b="1" dirty="0"/>
                    </a:p>
                  </a:txBody>
                  <a:tcPr/>
                </a:tc>
              </a:tr>
              <a:tr h="734348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2 NEGRAR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rgbClr val="FF0000"/>
                          </a:solidFill>
                        </a:rPr>
                        <a:t>( 2 PESCHIERA NON ANCORA DISPONIBILI)</a:t>
                      </a:r>
                      <a:endParaRPr lang="it-IT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2 VILLAFRANCA</a:t>
                      </a:r>
                      <a:endParaRPr lang="it-IT" b="1" dirty="0"/>
                    </a:p>
                  </a:txBody>
                  <a:tcPr/>
                </a:tc>
              </a:tr>
              <a:tr h="734348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2 DOMEGLIARA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2 VILLAFRANCA</a:t>
                      </a:r>
                      <a:endParaRPr lang="it-IT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763</Words>
  <Application>Microsoft Office PowerPoint</Application>
  <PresentationFormat>Presentazione su schermo (4:3)</PresentationFormat>
  <Paragraphs>119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Tema di Office</vt:lpstr>
      <vt:lpstr>PNRR : MISSIONE 5 “COESIONE E INCLUSIONE</vt:lpstr>
      <vt:lpstr>Diapositiva 2</vt:lpstr>
      <vt:lpstr>Diapositiva 3</vt:lpstr>
      <vt:lpstr>Diapositiva 4</vt:lpstr>
      <vt:lpstr>Diapositiva 5</vt:lpstr>
      <vt:lpstr>Diapositiva 6</vt:lpstr>
      <vt:lpstr>Diapositiva 7</vt:lpstr>
      <vt:lpstr>Ad oggi il percorso è ancora nel suo primo anno di attività e sono stati presi in carico  tutti i 16 beneficiari  previsti dal  cronoprogramma </vt:lpstr>
      <vt:lpstr>Appartamenti attivati ad oggi </vt:lpstr>
      <vt:lpstr>Sono previsti 3 nuovi laboratori digitali che verranno utilizzati per la formazione dei beneficiari del PNRR ma che saranno aperti anche ad altri utenti</vt:lpstr>
      <vt:lpstr>Diapositiva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PNRR : MISSIONE 5 “COESIONE E INCLUSIONE</dc:title>
  <dc:creator>Chiara</dc:creator>
  <cp:lastModifiedBy>Chiara</cp:lastModifiedBy>
  <cp:revision>45</cp:revision>
  <dcterms:created xsi:type="dcterms:W3CDTF">2023-11-13T14:02:56Z</dcterms:created>
  <dcterms:modified xsi:type="dcterms:W3CDTF">2023-11-14T17:35:07Z</dcterms:modified>
</cp:coreProperties>
</file>